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56" r:id="rId2"/>
    <p:sldId id="257" r:id="rId3"/>
    <p:sldId id="258" r:id="rId4"/>
    <p:sldId id="259" r:id="rId5"/>
    <p:sldId id="260" r:id="rId6"/>
    <p:sldId id="261" r:id="rId7"/>
    <p:sldId id="271" r:id="rId8"/>
    <p:sldId id="262" r:id="rId9"/>
    <p:sldId id="263" r:id="rId10"/>
    <p:sldId id="264" r:id="rId11"/>
    <p:sldId id="265" r:id="rId12"/>
    <p:sldId id="275" r:id="rId13"/>
    <p:sldId id="268" r:id="rId14"/>
    <p:sldId id="266" r:id="rId15"/>
    <p:sldId id="267" r:id="rId16"/>
    <p:sldId id="272" r:id="rId17"/>
    <p:sldId id="274" r:id="rId18"/>
    <p:sldId id="269" r:id="rId19"/>
    <p:sldId id="270"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22"/>
    <p:restoredTop sz="69437"/>
  </p:normalViewPr>
  <p:slideViewPr>
    <p:cSldViewPr snapToGrid="0" snapToObjects="1">
      <p:cViewPr varScale="1">
        <p:scale>
          <a:sx n="28" d="100"/>
          <a:sy n="28" d="100"/>
        </p:scale>
        <p:origin x="119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FCAB08-2D31-4B47-8F05-3112D6DE0F6E}" type="datetimeFigureOut">
              <a:rPr lang="en-US" smtClean="0"/>
              <a:t>8/22/2022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530BF1-2AFD-8346-B385-F1A7D65CD802}" type="slidenum">
              <a:rPr lang="en-US" smtClean="0"/>
              <a:t>‹#›</a:t>
            </a:fld>
            <a:endParaRPr lang="en-US"/>
          </a:p>
        </p:txBody>
      </p:sp>
    </p:spTree>
    <p:extLst>
      <p:ext uri="{BB962C8B-B14F-4D97-AF65-F5344CB8AC3E}">
        <p14:creationId xmlns:p14="http://schemas.microsoft.com/office/powerpoint/2010/main" val="989357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Hi everyone, my name is Kara </a:t>
            </a:r>
            <a:r>
              <a:rPr lang="en-US" dirty="0" err="1"/>
              <a:t>McGaughey</a:t>
            </a:r>
            <a:r>
              <a:rPr lang="en-US" dirty="0"/>
              <a:t>. I’m a fifth year PhD candidate in NGG</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 just by show of hands, how many of you here have ever kept a traditional paper-based lab notebook?</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Ok and now by show of hands, how many have found keeping a good paper lab notebook to be tedious?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Excellent. For my portion of this morning's session, we’ll be exploring an alternative to the paper-based lab notebook – an electronic lab notebook or ELN</a:t>
            </a:r>
          </a:p>
          <a:p>
            <a:endParaRPr lang="en-US" dirty="0"/>
          </a:p>
        </p:txBody>
      </p:sp>
      <p:sp>
        <p:nvSpPr>
          <p:cNvPr id="4" name="Slide Number Placeholder 3"/>
          <p:cNvSpPr>
            <a:spLocks noGrp="1"/>
          </p:cNvSpPr>
          <p:nvPr>
            <p:ph type="sldNum" sz="quarter" idx="5"/>
          </p:nvPr>
        </p:nvSpPr>
        <p:spPr/>
        <p:txBody>
          <a:bodyPr/>
          <a:lstStyle/>
          <a:p>
            <a:fld id="{2C530BF1-2AFD-8346-B385-F1A7D65CD802}" type="slidenum">
              <a:rPr lang="en-US" smtClean="0"/>
              <a:t>1</a:t>
            </a:fld>
            <a:endParaRPr lang="en-US"/>
          </a:p>
        </p:txBody>
      </p:sp>
    </p:spTree>
    <p:extLst>
      <p:ext uri="{BB962C8B-B14F-4D97-AF65-F5344CB8AC3E}">
        <p14:creationId xmlns:p14="http://schemas.microsoft.com/office/powerpoint/2010/main" val="281703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And last but not least, not only can ELNs be changed easily, but these changes are also always tracked and can be reviewed later on.</a:t>
            </a:r>
          </a:p>
          <a:p>
            <a:pPr marL="171450" indent="-171450">
              <a:buFont typeface="Arial" panose="020B0604020202020204" pitchFamily="34" charset="0"/>
              <a:buChar char="•"/>
            </a:pPr>
            <a:r>
              <a:rPr lang="en-US" dirty="0"/>
              <a:t>This can become particularly important if there are ever questions about things like patentability or research misconduct.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 in any entry within LabArchives, you can click “View revisions” and it will give you a list of every change that’s been made to the page.</a:t>
            </a:r>
          </a:p>
          <a:p>
            <a:pPr marL="171450" indent="-171450">
              <a:buFont typeface="Arial" panose="020B0604020202020204" pitchFamily="34" charset="0"/>
              <a:buChar char="•"/>
            </a:pPr>
            <a:r>
              <a:rPr lang="en-US" dirty="0"/>
              <a:t>This list includes:</a:t>
            </a:r>
          </a:p>
          <a:p>
            <a:pPr marL="628650" lvl="1" indent="-171450">
              <a:buFont typeface="Arial" panose="020B0604020202020204" pitchFamily="34" charset="0"/>
              <a:buChar char="•"/>
            </a:pPr>
            <a:r>
              <a:rPr lang="en-US" dirty="0"/>
              <a:t>The time and date that the change was made,</a:t>
            </a:r>
          </a:p>
          <a:p>
            <a:pPr marL="628650" lvl="1" indent="-171450">
              <a:buFont typeface="Arial" panose="020B0604020202020204" pitchFamily="34" charset="0"/>
              <a:buChar char="•"/>
            </a:pPr>
            <a:r>
              <a:rPr lang="en-US" dirty="0"/>
              <a:t>Who made the change (if you’re using a shared notebook),</a:t>
            </a:r>
          </a:p>
          <a:p>
            <a:pPr marL="628650" lvl="1" indent="-171450">
              <a:buFont typeface="Arial" panose="020B0604020202020204" pitchFamily="34" charset="0"/>
              <a:buChar char="•"/>
            </a:pPr>
            <a:r>
              <a:rPr lang="en-US" dirty="0"/>
              <a:t>And even provide a method to revert to previous versions if you made a change by mistake.</a:t>
            </a:r>
          </a:p>
          <a:p>
            <a:pPr marL="628650" lvl="1" indent="-171450">
              <a:buFont typeface="Arial" panose="020B0604020202020204" pitchFamily="34" charset="0"/>
              <a:buChar char="•"/>
            </a:pPr>
            <a:r>
              <a:rPr lang="en-US" dirty="0"/>
              <a:t>And if you click on a particular member of the list, it will show you exactly what changes were made and allow you to step through older and newer revisions if need be.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 while it is easy to make necessary changes to an ELN, they are all tracked and reviewable, allowing you to correct mistakes and protect the integrity of your research</a:t>
            </a:r>
          </a:p>
          <a:p>
            <a:endParaRPr lang="en-US" dirty="0"/>
          </a:p>
        </p:txBody>
      </p:sp>
      <p:sp>
        <p:nvSpPr>
          <p:cNvPr id="4" name="Slide Number Placeholder 3"/>
          <p:cNvSpPr>
            <a:spLocks noGrp="1"/>
          </p:cNvSpPr>
          <p:nvPr>
            <p:ph type="sldNum" sz="quarter" idx="5"/>
          </p:nvPr>
        </p:nvSpPr>
        <p:spPr/>
        <p:txBody>
          <a:bodyPr/>
          <a:lstStyle/>
          <a:p>
            <a:fld id="{2C530BF1-2AFD-8346-B385-F1A7D65CD802}" type="slidenum">
              <a:rPr lang="en-US" smtClean="0"/>
              <a:t>11</a:t>
            </a:fld>
            <a:endParaRPr lang="en-US"/>
          </a:p>
        </p:txBody>
      </p:sp>
    </p:spTree>
    <p:extLst>
      <p:ext uri="{BB962C8B-B14F-4D97-AF65-F5344CB8AC3E}">
        <p14:creationId xmlns:p14="http://schemas.microsoft.com/office/powerpoint/2010/main" val="3112400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thing I’ll touch on today is widgets – and how you might want to make use of them – as well as different types of LabArchives entry types for different types of data. </a:t>
            </a:r>
          </a:p>
          <a:p>
            <a:endParaRPr lang="en-US" dirty="0"/>
          </a:p>
          <a:p>
            <a:r>
              <a:rPr lang="en-US" dirty="0"/>
              <a:t>On the right of the screen here are a bunch of default widgets that come with LabArchives.</a:t>
            </a:r>
          </a:p>
        </p:txBody>
      </p:sp>
      <p:sp>
        <p:nvSpPr>
          <p:cNvPr id="4" name="Slide Number Placeholder 3"/>
          <p:cNvSpPr>
            <a:spLocks noGrp="1"/>
          </p:cNvSpPr>
          <p:nvPr>
            <p:ph type="sldNum" sz="quarter" idx="5"/>
          </p:nvPr>
        </p:nvSpPr>
        <p:spPr/>
        <p:txBody>
          <a:bodyPr/>
          <a:lstStyle/>
          <a:p>
            <a:fld id="{2C530BF1-2AFD-8346-B385-F1A7D65CD802}" type="slidenum">
              <a:rPr lang="en-US" smtClean="0"/>
              <a:t>12</a:t>
            </a:fld>
            <a:endParaRPr lang="en-US"/>
          </a:p>
        </p:txBody>
      </p:sp>
    </p:spTree>
    <p:extLst>
      <p:ext uri="{BB962C8B-B14F-4D97-AF65-F5344CB8AC3E}">
        <p14:creationId xmlns:p14="http://schemas.microsoft.com/office/powerpoint/2010/main" val="629755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there’s absolutely nothing stopping you from making your own, and that’s what my lab has done. </a:t>
            </a:r>
          </a:p>
        </p:txBody>
      </p:sp>
      <p:sp>
        <p:nvSpPr>
          <p:cNvPr id="4" name="Slide Number Placeholder 3"/>
          <p:cNvSpPr>
            <a:spLocks noGrp="1"/>
          </p:cNvSpPr>
          <p:nvPr>
            <p:ph type="sldNum" sz="quarter" idx="5"/>
          </p:nvPr>
        </p:nvSpPr>
        <p:spPr/>
        <p:txBody>
          <a:bodyPr/>
          <a:lstStyle/>
          <a:p>
            <a:fld id="{2C530BF1-2AFD-8346-B385-F1A7D65CD802}" type="slidenum">
              <a:rPr lang="en-US" smtClean="0"/>
              <a:t>13</a:t>
            </a:fld>
            <a:endParaRPr lang="en-US"/>
          </a:p>
        </p:txBody>
      </p:sp>
    </p:spTree>
    <p:extLst>
      <p:ext uri="{BB962C8B-B14F-4D97-AF65-F5344CB8AC3E}">
        <p14:creationId xmlns:p14="http://schemas.microsoft.com/office/powerpoint/2010/main" val="3496142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widgets that gets used every day is this Animal husbandry widget that helps us keep track of the weight, urination, defecation, housing, and chamber cleaning of each non-human primate. </a:t>
            </a:r>
          </a:p>
          <a:p>
            <a:endParaRPr lang="en-US" dirty="0"/>
          </a:p>
          <a:p>
            <a:r>
              <a:rPr lang="en-US" dirty="0"/>
              <a:t>There’s also a section of the widget for entering the time an animal was removed from the animal room for an experiment as well as the time they were returned. </a:t>
            </a:r>
          </a:p>
          <a:p>
            <a:endParaRPr lang="en-US" dirty="0"/>
          </a:p>
          <a:p>
            <a:r>
              <a:rPr lang="en-US" dirty="0"/>
              <a:t>As this information is saved, it populates a massive --- and completely searchable or filterable – table. </a:t>
            </a:r>
          </a:p>
        </p:txBody>
      </p:sp>
      <p:sp>
        <p:nvSpPr>
          <p:cNvPr id="4" name="Slide Number Placeholder 3"/>
          <p:cNvSpPr>
            <a:spLocks noGrp="1"/>
          </p:cNvSpPr>
          <p:nvPr>
            <p:ph type="sldNum" sz="quarter" idx="5"/>
          </p:nvPr>
        </p:nvSpPr>
        <p:spPr/>
        <p:txBody>
          <a:bodyPr/>
          <a:lstStyle/>
          <a:p>
            <a:fld id="{2C530BF1-2AFD-8346-B385-F1A7D65CD802}" type="slidenum">
              <a:rPr lang="en-US" smtClean="0"/>
              <a:t>14</a:t>
            </a:fld>
            <a:endParaRPr lang="en-US"/>
          </a:p>
        </p:txBody>
      </p:sp>
    </p:spTree>
    <p:extLst>
      <p:ext uri="{BB962C8B-B14F-4D97-AF65-F5344CB8AC3E}">
        <p14:creationId xmlns:p14="http://schemas.microsoft.com/office/powerpoint/2010/main" val="4256387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widget I see on a daily basis is this one. </a:t>
            </a:r>
          </a:p>
          <a:p>
            <a:endParaRPr lang="en-US" dirty="0"/>
          </a:p>
          <a:p>
            <a:r>
              <a:rPr lang="en-US" dirty="0"/>
              <a:t>It store a bit more specific information about the timing of experiments than the animal husbandry widget. In addition, there are places to note the location of a recording on a particular day, the behavioral task that was run, which rig was used, and any other notes that seem important to include. </a:t>
            </a:r>
          </a:p>
        </p:txBody>
      </p:sp>
      <p:sp>
        <p:nvSpPr>
          <p:cNvPr id="4" name="Slide Number Placeholder 3"/>
          <p:cNvSpPr>
            <a:spLocks noGrp="1"/>
          </p:cNvSpPr>
          <p:nvPr>
            <p:ph type="sldNum" sz="quarter" idx="5"/>
          </p:nvPr>
        </p:nvSpPr>
        <p:spPr/>
        <p:txBody>
          <a:bodyPr/>
          <a:lstStyle/>
          <a:p>
            <a:fld id="{2C530BF1-2AFD-8346-B385-F1A7D65CD802}" type="slidenum">
              <a:rPr lang="en-US" smtClean="0"/>
              <a:t>15</a:t>
            </a:fld>
            <a:endParaRPr lang="en-US"/>
          </a:p>
        </p:txBody>
      </p:sp>
    </p:spTree>
    <p:extLst>
      <p:ext uri="{BB962C8B-B14F-4D97-AF65-F5344CB8AC3E}">
        <p14:creationId xmlns:p14="http://schemas.microsoft.com/office/powerpoint/2010/main" val="981084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widgets are wonderful, the other data entry types are also incredibly useful. </a:t>
            </a:r>
          </a:p>
          <a:p>
            <a:endParaRPr lang="en-US" dirty="0"/>
          </a:p>
          <a:p>
            <a:r>
              <a:rPr lang="en-US" dirty="0"/>
              <a:t>I’m a huge fan of plain and simple, so I often just use a massive rich textbox. </a:t>
            </a:r>
          </a:p>
          <a:p>
            <a:endParaRPr lang="en-US" dirty="0"/>
          </a:p>
          <a:p>
            <a:r>
              <a:rPr lang="en-US" dirty="0"/>
              <a:t>I like that I can store my notes in a very vertical format – it makes the most sense to me given that the notes reflect information about what I’m finding at different electrode depths. I also like that I can easily highlight text in different colors and use colors to convey information. For example, I highlight in grey the electrode position or depth where I’m in grey matter, and leave the background while when I’m in white matter.</a:t>
            </a:r>
          </a:p>
          <a:p>
            <a:endParaRPr lang="en-US" dirty="0"/>
          </a:p>
          <a:p>
            <a:r>
              <a:rPr lang="en-US" dirty="0"/>
              <a:t>I also love how easy it is to embed images. </a:t>
            </a:r>
          </a:p>
          <a:p>
            <a:pPr marL="171450" indent="-171450">
              <a:buFont typeface="Arial" panose="020B0604020202020204" pitchFamily="34" charset="0"/>
              <a:buChar char="•"/>
            </a:pPr>
            <a:r>
              <a:rPr lang="en-US" dirty="0"/>
              <a:t>This image is a polar plot I made in MATLAB during a recording session that conveys important information about the directional tuning properties of the cell I had isolated. </a:t>
            </a:r>
          </a:p>
          <a:p>
            <a:pPr marL="171450" indent="-171450">
              <a:buFont typeface="Arial" panose="020B0604020202020204" pitchFamily="34" charset="0"/>
              <a:buChar char="•"/>
            </a:pPr>
            <a:r>
              <a:rPr lang="en-US" dirty="0"/>
              <a:t>During any given recording session, I’m constantly making judgements these neural preferences, so it’s nice to be able to directly embed the evidence I used to make these decisions should I ever need to go back and re-think or if I start second guessing and need to reconvince myself that I made the right call.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In the spirit of airing our notebook mistakes… At first, I definitely used to try to draw the shapes of these plots into my paper notebook, which was obviously both less accurate and less effective. </a:t>
            </a:r>
          </a:p>
        </p:txBody>
      </p:sp>
      <p:sp>
        <p:nvSpPr>
          <p:cNvPr id="4" name="Slide Number Placeholder 3"/>
          <p:cNvSpPr>
            <a:spLocks noGrp="1"/>
          </p:cNvSpPr>
          <p:nvPr>
            <p:ph type="sldNum" sz="quarter" idx="5"/>
          </p:nvPr>
        </p:nvSpPr>
        <p:spPr/>
        <p:txBody>
          <a:bodyPr/>
          <a:lstStyle/>
          <a:p>
            <a:fld id="{2C530BF1-2AFD-8346-B385-F1A7D65CD802}" type="slidenum">
              <a:rPr lang="en-US" smtClean="0"/>
              <a:t>16</a:t>
            </a:fld>
            <a:endParaRPr lang="en-US"/>
          </a:p>
        </p:txBody>
      </p:sp>
    </p:spTree>
    <p:extLst>
      <p:ext uri="{BB962C8B-B14F-4D97-AF65-F5344CB8AC3E}">
        <p14:creationId xmlns:p14="http://schemas.microsoft.com/office/powerpoint/2010/main" val="3142129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example of how I like to use color – highlighting in this teal color each time I’m taking notes on a file I’ve uploaded to Box. The file name here matches the filename on Box and – if I wanted – I’d be able to link the file right here in my notebook.</a:t>
            </a:r>
          </a:p>
          <a:p>
            <a:endParaRPr lang="en-US" dirty="0"/>
          </a:p>
          <a:p>
            <a:r>
              <a:rPr lang="en-US" dirty="0"/>
              <a:t>Underneath each file name, I make a bulleted list of all the parameters I used or changed for that experiment as well as any relevant notes. Some excellent and somewhat sad documentation going on here as I wrote “Cell actually seems more active when his eyes are closed lol”</a:t>
            </a:r>
          </a:p>
          <a:p>
            <a:endParaRPr lang="en-US" dirty="0"/>
          </a:p>
          <a:p>
            <a:r>
              <a:rPr lang="en-US" dirty="0"/>
              <a:t>Again, it’s simplistic, but it’s incredibly efficient and effective.  </a:t>
            </a:r>
          </a:p>
        </p:txBody>
      </p:sp>
      <p:sp>
        <p:nvSpPr>
          <p:cNvPr id="4" name="Slide Number Placeholder 3"/>
          <p:cNvSpPr>
            <a:spLocks noGrp="1"/>
          </p:cNvSpPr>
          <p:nvPr>
            <p:ph type="sldNum" sz="quarter" idx="5"/>
          </p:nvPr>
        </p:nvSpPr>
        <p:spPr/>
        <p:txBody>
          <a:bodyPr/>
          <a:lstStyle/>
          <a:p>
            <a:fld id="{2C530BF1-2AFD-8346-B385-F1A7D65CD802}" type="slidenum">
              <a:rPr lang="en-US" smtClean="0"/>
              <a:t>17</a:t>
            </a:fld>
            <a:endParaRPr lang="en-US"/>
          </a:p>
        </p:txBody>
      </p:sp>
    </p:spTree>
    <p:extLst>
      <p:ext uri="{BB962C8B-B14F-4D97-AF65-F5344CB8AC3E}">
        <p14:creationId xmlns:p14="http://schemas.microsoft.com/office/powerpoint/2010/main" val="3491741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it’s largely that efficiency and effectiveness that convinced me – a true paper notebook lover – to give LabArchives a try. And after that, I just never went back.</a:t>
            </a:r>
          </a:p>
        </p:txBody>
      </p:sp>
      <p:sp>
        <p:nvSpPr>
          <p:cNvPr id="4" name="Slide Number Placeholder 3"/>
          <p:cNvSpPr>
            <a:spLocks noGrp="1"/>
          </p:cNvSpPr>
          <p:nvPr>
            <p:ph type="sldNum" sz="quarter" idx="5"/>
          </p:nvPr>
        </p:nvSpPr>
        <p:spPr/>
        <p:txBody>
          <a:bodyPr/>
          <a:lstStyle/>
          <a:p>
            <a:fld id="{2C530BF1-2AFD-8346-B385-F1A7D65CD802}" type="slidenum">
              <a:rPr lang="en-US" smtClean="0"/>
              <a:t>18</a:t>
            </a:fld>
            <a:endParaRPr lang="en-US"/>
          </a:p>
        </p:txBody>
      </p:sp>
    </p:spTree>
    <p:extLst>
      <p:ext uri="{BB962C8B-B14F-4D97-AF65-F5344CB8AC3E}">
        <p14:creationId xmlns:p14="http://schemas.microsoft.com/office/powerpoint/2010/main" val="205570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First things first what exactly is an ELN?</a:t>
            </a:r>
          </a:p>
          <a:p>
            <a:pPr marL="171450" indent="-171450">
              <a:buFont typeface="Arial" panose="020B0604020202020204" pitchFamily="34" charset="0"/>
              <a:buChar char="•"/>
            </a:pPr>
            <a:r>
              <a:rPr lang="en-US" dirty="0"/>
              <a:t>An ELN, as the name implies, is a digital record of your research process and results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These ELNs have a host of functional similarities with traditional lab notebooks</a:t>
            </a:r>
          </a:p>
          <a:p>
            <a:pPr marL="171450" indent="-171450">
              <a:buFont typeface="Arial" panose="020B0604020202020204" pitchFamily="34" charset="0"/>
              <a:buChar char="•"/>
            </a:pPr>
            <a:r>
              <a:rPr lang="en-US" dirty="0"/>
              <a:t>Both can be used to compile procedures, document your experiments, store your collected data and collect references.</a:t>
            </a:r>
          </a:p>
          <a:p>
            <a:pPr marL="171450" indent="-171450">
              <a:buFont typeface="Arial" panose="020B0604020202020204" pitchFamily="34" charset="0"/>
              <a:buChar char="•"/>
            </a:pPr>
            <a:r>
              <a:rPr lang="en-US" dirty="0"/>
              <a:t>And, perhaps most importantly, they are immutable, unchangeable records of your research</a:t>
            </a:r>
          </a:p>
          <a:p>
            <a:pPr marL="171450" indent="-171450">
              <a:buFont typeface="Arial" panose="020B0604020202020204" pitchFamily="34" charset="0"/>
              <a:buChar char="•"/>
            </a:pPr>
            <a:endParaRPr lang="en-US" dirty="0"/>
          </a:p>
          <a:p>
            <a:pPr marL="0" indent="0">
              <a:buFont typeface="+mj-lt"/>
              <a:buNone/>
            </a:pPr>
            <a:r>
              <a:rPr lang="en-US" dirty="0"/>
              <a:t>In addition to the functional features of traditional lab notebooks, there are some key differences and advantages when considering ELNs. </a:t>
            </a:r>
          </a:p>
          <a:p>
            <a:pPr marL="171450" indent="-171450">
              <a:buFont typeface="Arial" panose="020B0604020202020204" pitchFamily="34" charset="0"/>
              <a:buChar char="•"/>
            </a:pPr>
            <a:r>
              <a:rPr lang="en-US" dirty="0"/>
              <a:t>For one, ELNs offer enhanced accessibility – you can access your notebook from any computer or phone anywhere you want</a:t>
            </a:r>
          </a:p>
          <a:p>
            <a:pPr marL="171450" indent="-171450">
              <a:buFont typeface="Arial" panose="020B0604020202020204" pitchFamily="34" charset="0"/>
              <a:buChar char="•"/>
            </a:pPr>
            <a:r>
              <a:rPr lang="en-US" dirty="0"/>
              <a:t>Easier searchability to find things quickly,</a:t>
            </a:r>
          </a:p>
          <a:p>
            <a:pPr marL="171450" indent="-171450">
              <a:buFont typeface="Arial" panose="020B0604020202020204" pitchFamily="34" charset="0"/>
              <a:buChar char="•"/>
            </a:pPr>
            <a:r>
              <a:rPr lang="en-US" dirty="0"/>
              <a:t>As well as security and redundancy to ensure that your data is safe</a:t>
            </a:r>
          </a:p>
          <a:p>
            <a:pPr marL="171450" indent="-171450">
              <a:buFont typeface="Arial" panose="020B0604020202020204" pitchFamily="34" charset="0"/>
              <a:buChar char="•"/>
            </a:pPr>
            <a:r>
              <a:rPr lang="en-US" dirty="0"/>
              <a:t>ELNs also offer additional and flexible ways to organize your information</a:t>
            </a:r>
          </a:p>
          <a:p>
            <a:pPr marL="171450" indent="-171450">
              <a:buFont typeface="Arial" panose="020B0604020202020204" pitchFamily="34" charset="0"/>
              <a:buChar char="•"/>
            </a:pPr>
            <a:r>
              <a:rPr lang="en-US" dirty="0"/>
              <a:t>And the ability track and review all changes that have been made</a:t>
            </a:r>
          </a:p>
          <a:p>
            <a:pPr marL="171450" indent="-171450">
              <a:buFont typeface="Arial" panose="020B0604020202020204" pitchFamily="34" charset="0"/>
              <a:buChar char="•"/>
            </a:pPr>
            <a:endParaRPr lang="en-US" dirty="0"/>
          </a:p>
          <a:p>
            <a:pPr marL="0" indent="0">
              <a:buFont typeface="+mj-lt"/>
              <a:buNone/>
            </a:pPr>
            <a:r>
              <a:rPr lang="en-US" dirty="0"/>
              <a:t>So, in short, ELNs possess almost all of the features of a traditional lab notebook, but with some added benefits.</a:t>
            </a:r>
          </a:p>
        </p:txBody>
      </p:sp>
      <p:sp>
        <p:nvSpPr>
          <p:cNvPr id="4" name="Slide Number Placeholder 3"/>
          <p:cNvSpPr>
            <a:spLocks noGrp="1"/>
          </p:cNvSpPr>
          <p:nvPr>
            <p:ph type="sldNum" sz="quarter" idx="5"/>
          </p:nvPr>
        </p:nvSpPr>
        <p:spPr/>
        <p:txBody>
          <a:bodyPr/>
          <a:lstStyle/>
          <a:p>
            <a:fld id="{2C530BF1-2AFD-8346-B385-F1A7D65CD802}" type="slidenum">
              <a:rPr lang="en-US" smtClean="0"/>
              <a:t>3</a:t>
            </a:fld>
            <a:endParaRPr lang="en-US"/>
          </a:p>
        </p:txBody>
      </p:sp>
    </p:spTree>
    <p:extLst>
      <p:ext uri="{BB962C8B-B14F-4D97-AF65-F5344CB8AC3E}">
        <p14:creationId xmlns:p14="http://schemas.microsoft.com/office/powerpoint/2010/main" val="280941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And before I dive I in, I’d just like to point out that most of my experience and all of my examples today will involve LabArchives, which is the Penn partnered ELN</a:t>
            </a:r>
          </a:p>
          <a:p>
            <a:pPr marL="171450" indent="-171450">
              <a:buFont typeface="Arial" panose="020B0604020202020204" pitchFamily="34" charset="0"/>
              <a:buChar char="•"/>
            </a:pPr>
            <a:r>
              <a:rPr lang="en-US" dirty="0"/>
              <a:t>LabArchives has many useful features common to ELNs</a:t>
            </a:r>
          </a:p>
          <a:p>
            <a:pPr marL="171450" indent="-171450">
              <a:buFont typeface="Arial" panose="020B0604020202020204" pitchFamily="34" charset="0"/>
              <a:buChar char="•"/>
            </a:pPr>
            <a:r>
              <a:rPr lang="en-US" dirty="0"/>
              <a:t>They provide legal and security protection for all of your research data </a:t>
            </a:r>
          </a:p>
          <a:p>
            <a:pPr marL="171450" indent="-171450">
              <a:buFont typeface="Arial" panose="020B0604020202020204" pitchFamily="34" charset="0"/>
              <a:buChar char="•"/>
            </a:pPr>
            <a:r>
              <a:rPr lang="en-US" dirty="0"/>
              <a:t>And its completely free for Penn students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While LabArchives is certainly not the only ELN option available, other ELNs may come with additional costs and offer less support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Ans, it’s wroth stressing that you can use a combination of these ELN and ELN-like tools to best suit your individual needs. For example, I work with non-human primate electrophysiology data, and the files can get pretty large. So, while I store my experimental details and some preliminary analysis on LabArchives in my ELN, I use </a:t>
            </a:r>
            <a:r>
              <a:rPr lang="en-US" dirty="0" err="1"/>
              <a:t>PennBox</a:t>
            </a:r>
            <a:r>
              <a:rPr lang="en-US" dirty="0"/>
              <a:t> (which I sync to my computer) to store the files themselves.</a:t>
            </a:r>
          </a:p>
          <a:p>
            <a:endParaRPr lang="en-US" dirty="0"/>
          </a:p>
        </p:txBody>
      </p:sp>
      <p:sp>
        <p:nvSpPr>
          <p:cNvPr id="4" name="Slide Number Placeholder 3"/>
          <p:cNvSpPr>
            <a:spLocks noGrp="1"/>
          </p:cNvSpPr>
          <p:nvPr>
            <p:ph type="sldNum" sz="quarter" idx="5"/>
          </p:nvPr>
        </p:nvSpPr>
        <p:spPr/>
        <p:txBody>
          <a:bodyPr/>
          <a:lstStyle/>
          <a:p>
            <a:fld id="{2C530BF1-2AFD-8346-B385-F1A7D65CD802}" type="slidenum">
              <a:rPr lang="en-US" smtClean="0"/>
              <a:t>4</a:t>
            </a:fld>
            <a:endParaRPr lang="en-US"/>
          </a:p>
        </p:txBody>
      </p:sp>
    </p:spTree>
    <p:extLst>
      <p:ext uri="{BB962C8B-B14F-4D97-AF65-F5344CB8AC3E}">
        <p14:creationId xmlns:p14="http://schemas.microsoft.com/office/powerpoint/2010/main" val="3654821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So, expanding on the unique and advantageous features of ELNs I briefly introduced, one of the biggest ones for me is accessibility. </a:t>
            </a:r>
          </a:p>
          <a:p>
            <a:pPr marL="171450" indent="-171450">
              <a:buFont typeface="Arial" panose="020B0604020202020204" pitchFamily="34" charset="0"/>
              <a:buChar char="•"/>
            </a:pPr>
            <a:r>
              <a:rPr lang="en-US" dirty="0"/>
              <a:t>Most cloud-based ELNs can be accessed anywhere, meaning you can access your work whether you’re on-campus or off-campus</a:t>
            </a:r>
          </a:p>
          <a:p>
            <a:pPr marL="171450" indent="-171450">
              <a:buFont typeface="Arial" panose="020B0604020202020204" pitchFamily="34" charset="0"/>
              <a:buChar char="•"/>
            </a:pPr>
            <a:r>
              <a:rPr lang="en-US" dirty="0"/>
              <a:t>Because most ELNs – like LabArchives – have apps for mobile devices and tablets, you’re able to access your ELN with multiple devices</a:t>
            </a:r>
          </a:p>
          <a:p>
            <a:pPr marL="171450" indent="-171450">
              <a:buFont typeface="Arial" panose="020B0604020202020204" pitchFamily="34" charset="0"/>
              <a:buChar char="•"/>
            </a:pPr>
            <a:r>
              <a:rPr lang="en-US" dirty="0"/>
              <a:t>Thus, you can access your data and make changes from anywhere, anytime and across many different platforms – even offline </a:t>
            </a:r>
          </a:p>
          <a:p>
            <a:endParaRPr lang="en-US" dirty="0"/>
          </a:p>
        </p:txBody>
      </p:sp>
      <p:sp>
        <p:nvSpPr>
          <p:cNvPr id="4" name="Slide Number Placeholder 3"/>
          <p:cNvSpPr>
            <a:spLocks noGrp="1"/>
          </p:cNvSpPr>
          <p:nvPr>
            <p:ph type="sldNum" sz="quarter" idx="5"/>
          </p:nvPr>
        </p:nvSpPr>
        <p:spPr/>
        <p:txBody>
          <a:bodyPr/>
          <a:lstStyle/>
          <a:p>
            <a:fld id="{2C530BF1-2AFD-8346-B385-F1A7D65CD802}" type="slidenum">
              <a:rPr lang="en-US" smtClean="0"/>
              <a:t>5</a:t>
            </a:fld>
            <a:endParaRPr lang="en-US"/>
          </a:p>
        </p:txBody>
      </p:sp>
    </p:spTree>
    <p:extLst>
      <p:ext uri="{BB962C8B-B14F-4D97-AF65-F5344CB8AC3E}">
        <p14:creationId xmlns:p14="http://schemas.microsoft.com/office/powerpoint/2010/main" val="2219587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Another huge plus to ELNs is the enhanced searchability. </a:t>
            </a:r>
          </a:p>
          <a:p>
            <a:pPr marL="228600" indent="-228600">
              <a:buFont typeface="Arial" panose="020B0604020202020204" pitchFamily="34" charset="0"/>
              <a:buChar char="•"/>
            </a:pPr>
            <a:r>
              <a:rPr lang="en-US" dirty="0"/>
              <a:t>With an ELN like LA, you can search entire notebooks with keywords or phrases</a:t>
            </a:r>
          </a:p>
          <a:p>
            <a:pPr marL="228600" indent="-228600">
              <a:buFont typeface="Arial" panose="020B0604020202020204" pitchFamily="34" charset="0"/>
              <a:buChar char="•"/>
            </a:pPr>
            <a:r>
              <a:rPr lang="en-US" dirty="0"/>
              <a:t>For example, using my own notebook, I searched (-4,1), which is a </a:t>
            </a:r>
            <a:r>
              <a:rPr lang="en-US" dirty="0" err="1"/>
              <a:t>gridhole</a:t>
            </a:r>
            <a:r>
              <a:rPr lang="en-US" dirty="0"/>
              <a:t> location where I was recording a few months ago. Being able to quickly tabulate the number of times I’ve recorded in a particular </a:t>
            </a:r>
            <a:r>
              <a:rPr lang="en-US" dirty="0" err="1"/>
              <a:t>gridhole</a:t>
            </a:r>
            <a:r>
              <a:rPr lang="en-US" dirty="0"/>
              <a:t> is super useful. It gives me a sense of how often I’ve tracked through the area with my electrode and, in turn, how healthy I might expect the cells there to be.</a:t>
            </a:r>
          </a:p>
          <a:p>
            <a:pPr marL="228600" indent="-228600">
              <a:buFont typeface="Arial" panose="020B0604020202020204" pitchFamily="34" charset="0"/>
              <a:buChar char="•"/>
            </a:pPr>
            <a:r>
              <a:rPr lang="en-US" dirty="0"/>
              <a:t>You can even further restrict and refine your search – filtering the entry types or date ranges to search through. </a:t>
            </a:r>
          </a:p>
          <a:p>
            <a:pPr marL="228600" indent="-22860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2C530BF1-2AFD-8346-B385-F1A7D65CD802}" type="slidenum">
              <a:rPr lang="en-US" smtClean="0"/>
              <a:t>6</a:t>
            </a:fld>
            <a:endParaRPr lang="en-US"/>
          </a:p>
        </p:txBody>
      </p:sp>
    </p:spTree>
    <p:extLst>
      <p:ext uri="{BB962C8B-B14F-4D97-AF65-F5344CB8AC3E}">
        <p14:creationId xmlns:p14="http://schemas.microsoft.com/office/powerpoint/2010/main" val="2736653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panose="020B0604020202020204" pitchFamily="34" charset="0"/>
              <a:buChar char="•"/>
            </a:pPr>
            <a:r>
              <a:rPr lang="en-US" dirty="0"/>
              <a:t>We can see here that the search returned 8 results</a:t>
            </a:r>
          </a:p>
          <a:p>
            <a:pPr marL="228600" indent="-228600">
              <a:buFont typeface="Arial" panose="020B0604020202020204" pitchFamily="34" charset="0"/>
              <a:buChar char="•"/>
            </a:pPr>
            <a:r>
              <a:rPr lang="en-US" dirty="0"/>
              <a:t>And – since I’ve adopted a consistent naming scheme for my experiments -- from looking at the file paths, I can get even more information --- like the date and type of each experiment that matched the keyword.  </a:t>
            </a:r>
          </a:p>
          <a:p>
            <a:pPr marL="228600" indent="-228600">
              <a:buFont typeface="Arial" panose="020B0604020202020204" pitchFamily="34" charset="0"/>
              <a:buChar char="•"/>
            </a:pPr>
            <a:r>
              <a:rPr lang="en-US" dirty="0"/>
              <a:t>This searchability makes finding things much easier and faster than in a traditional notebook where I would have had to flip by hand through about 2 months of data.</a:t>
            </a:r>
          </a:p>
          <a:p>
            <a:endParaRPr lang="en-US" dirty="0"/>
          </a:p>
          <a:p>
            <a:r>
              <a:rPr lang="en-US" dirty="0"/>
              <a:t>So, to put it simply: ELNs are searchable, which makes finding things is both easier and faster. </a:t>
            </a:r>
          </a:p>
        </p:txBody>
      </p:sp>
      <p:sp>
        <p:nvSpPr>
          <p:cNvPr id="4" name="Slide Number Placeholder 3"/>
          <p:cNvSpPr>
            <a:spLocks noGrp="1"/>
          </p:cNvSpPr>
          <p:nvPr>
            <p:ph type="sldNum" sz="quarter" idx="5"/>
          </p:nvPr>
        </p:nvSpPr>
        <p:spPr/>
        <p:txBody>
          <a:bodyPr/>
          <a:lstStyle/>
          <a:p>
            <a:fld id="{2C530BF1-2AFD-8346-B385-F1A7D65CD802}" type="slidenum">
              <a:rPr lang="en-US" smtClean="0"/>
              <a:t>7</a:t>
            </a:fld>
            <a:endParaRPr lang="en-US"/>
          </a:p>
        </p:txBody>
      </p:sp>
    </p:spTree>
    <p:extLst>
      <p:ext uri="{BB962C8B-B14F-4D97-AF65-F5344CB8AC3E}">
        <p14:creationId xmlns:p14="http://schemas.microsoft.com/office/powerpoint/2010/main" val="687382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LabArchives is also really secure, and data are stored on servers off-site in multiple locations. </a:t>
            </a:r>
          </a:p>
          <a:p>
            <a:endParaRPr lang="en-US" dirty="0"/>
          </a:p>
          <a:p>
            <a:r>
              <a:rPr lang="en-US" dirty="0"/>
              <a:t>Everything on LA is password protected -- in other words, it requires that you sign in with your </a:t>
            </a:r>
            <a:r>
              <a:rPr lang="en-US" dirty="0" err="1"/>
              <a:t>PennKey</a:t>
            </a:r>
            <a:r>
              <a:rPr lang="en-US" dirty="0"/>
              <a:t> and password and then two-factor authenticate. </a:t>
            </a:r>
          </a:p>
          <a:p>
            <a:endParaRPr lang="en-US" dirty="0"/>
          </a:p>
          <a:p>
            <a:r>
              <a:rPr lang="en-US" dirty="0"/>
              <a:t>Any and all LA-affiliated data is encrypted both in transit and on the servers themselves. </a:t>
            </a:r>
          </a:p>
          <a:p>
            <a:endParaRPr lang="en-US" dirty="0"/>
          </a:p>
          <a:p>
            <a:r>
              <a:rPr lang="en-US" dirty="0"/>
              <a:t>The security measures are routinely tested and upgraded. </a:t>
            </a:r>
          </a:p>
          <a:p>
            <a:endParaRPr lang="en-US" dirty="0"/>
          </a:p>
          <a:p>
            <a:r>
              <a:rPr lang="en-US" dirty="0"/>
              <a:t>Moreover, LA ELN data are stored in multiple locations -- with storage on both coasts *and* backups stored in multiple additional locations to protect against disasters. </a:t>
            </a:r>
          </a:p>
          <a:p>
            <a:endParaRPr lang="en-US" dirty="0"/>
          </a:p>
        </p:txBody>
      </p:sp>
      <p:sp>
        <p:nvSpPr>
          <p:cNvPr id="4" name="Slide Number Placeholder 3"/>
          <p:cNvSpPr>
            <a:spLocks noGrp="1"/>
          </p:cNvSpPr>
          <p:nvPr>
            <p:ph type="sldNum" sz="quarter" idx="5"/>
          </p:nvPr>
        </p:nvSpPr>
        <p:spPr/>
        <p:txBody>
          <a:bodyPr/>
          <a:lstStyle/>
          <a:p>
            <a:fld id="{2C530BF1-2AFD-8346-B385-F1A7D65CD802}" type="slidenum">
              <a:rPr lang="en-US" smtClean="0"/>
              <a:t>8</a:t>
            </a:fld>
            <a:endParaRPr lang="en-US"/>
          </a:p>
        </p:txBody>
      </p:sp>
    </p:spTree>
    <p:extLst>
      <p:ext uri="{BB962C8B-B14F-4D97-AF65-F5344CB8AC3E}">
        <p14:creationId xmlns:p14="http://schemas.microsoft.com/office/powerpoint/2010/main" val="811629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Another benefit of ELNs is the flexibility with which you can organize your data.</a:t>
            </a:r>
          </a:p>
          <a:p>
            <a:pPr marL="228600" indent="-228600">
              <a:buFont typeface="+mj-lt"/>
              <a:buAutoNum type="arabicPeriod"/>
            </a:pPr>
            <a:r>
              <a:rPr lang="en-US" dirty="0"/>
              <a:t>Using an example again from my own lab notebook, you can see the different possible elements.</a:t>
            </a:r>
          </a:p>
          <a:p>
            <a:pPr marL="228600" indent="-228600">
              <a:buFont typeface="+mj-lt"/>
              <a:buAutoNum type="arabicPeriod"/>
            </a:pPr>
            <a:r>
              <a:rPr lang="en-US" dirty="0"/>
              <a:t>You can have more than one notebook. </a:t>
            </a:r>
          </a:p>
          <a:p>
            <a:pPr marL="228600" indent="-228600">
              <a:buFont typeface="+mj-lt"/>
              <a:buAutoNum type="arabicPeriod"/>
            </a:pPr>
            <a:r>
              <a:rPr lang="en-US" dirty="0"/>
              <a:t>And within each notebook you can create folders, subfolders and then individual pages within the folders to organize information hierarchically </a:t>
            </a:r>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2C530BF1-2AFD-8346-B385-F1A7D65CD802}" type="slidenum">
              <a:rPr lang="en-US" smtClean="0"/>
              <a:t>9</a:t>
            </a:fld>
            <a:endParaRPr lang="en-US"/>
          </a:p>
        </p:txBody>
      </p:sp>
    </p:spTree>
    <p:extLst>
      <p:ext uri="{BB962C8B-B14F-4D97-AF65-F5344CB8AC3E}">
        <p14:creationId xmlns:p14="http://schemas.microsoft.com/office/powerpoint/2010/main" val="3120319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It’s also incredibly easy to copy, download, or share entries, folders, and entire notebooks. You can even link sections of your notebook together. </a:t>
            </a:r>
          </a:p>
          <a:p>
            <a:pPr marL="0" indent="0">
              <a:buFont typeface="+mj-lt"/>
              <a:buNone/>
            </a:pPr>
            <a:endParaRPr lang="en-US" dirty="0"/>
          </a:p>
          <a:p>
            <a:pPr marL="0" indent="0">
              <a:buFont typeface="+mj-lt"/>
              <a:buNone/>
            </a:pPr>
            <a:r>
              <a:rPr lang="en-US" dirty="0"/>
              <a:t>These functionalities save you tons of time. </a:t>
            </a:r>
          </a:p>
          <a:p>
            <a:pPr marL="0" indent="0">
              <a:buFont typeface="+mj-lt"/>
              <a:buNone/>
            </a:pPr>
            <a:endParaRPr lang="en-US" dirty="0"/>
          </a:p>
          <a:p>
            <a:pPr marL="0" indent="0">
              <a:buFont typeface="+mj-lt"/>
              <a:buNone/>
            </a:pPr>
            <a:r>
              <a:rPr lang="en-US" dirty="0"/>
              <a:t>For example, since I’m often running the same experiment over and over, I’ll add a new page to my ELN by copying an existing page. That way, I only have to change a few measurements and parameters and I don’t need to copy down things – like the lot number of my electrodes – over and over. </a:t>
            </a:r>
          </a:p>
          <a:p>
            <a:pPr marL="0" indent="0">
              <a:buFont typeface="+mj-lt"/>
              <a:buNone/>
            </a:pPr>
            <a:endParaRPr lang="en-US" dirty="0"/>
          </a:p>
          <a:p>
            <a:pPr marL="0" indent="0">
              <a:buFont typeface="+mj-lt"/>
              <a:buNone/>
            </a:pPr>
            <a:r>
              <a:rPr lang="en-US" dirty="0"/>
              <a:t>As another example, in an entry describing your current experiment, you might create a link to the appropriate protocol</a:t>
            </a:r>
          </a:p>
          <a:p>
            <a:pPr marL="228600" indent="-228600">
              <a:buFont typeface="Arial" panose="020B0604020202020204" pitchFamily="34" charset="0"/>
              <a:buChar char="•"/>
            </a:pPr>
            <a:r>
              <a:rPr lang="en-US" dirty="0"/>
              <a:t>In this way, you don’t have to retype all of the relevant steps you’ve completed, but only have to note where you may have deviated from what’s already been outlined elsewhere and linked.</a:t>
            </a:r>
          </a:p>
          <a:p>
            <a:pPr marL="228600" indent="-228600">
              <a:buFont typeface="Arial" panose="020B0604020202020204" pitchFamily="34" charset="0"/>
              <a:buChar char="•"/>
            </a:pPr>
            <a:r>
              <a:rPr lang="en-US" dirty="0"/>
              <a:t>Steve talked in the lab notebook presentation about the importance of including the protocol, and there isn’t an easier way to do that than this. </a:t>
            </a:r>
          </a:p>
          <a:p>
            <a:pPr marL="228600" indent="-22860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2C530BF1-2AFD-8346-B385-F1A7D65CD802}" type="slidenum">
              <a:rPr lang="en-US" smtClean="0"/>
              <a:t>10</a:t>
            </a:fld>
            <a:endParaRPr lang="en-US"/>
          </a:p>
        </p:txBody>
      </p:sp>
    </p:spTree>
    <p:extLst>
      <p:ext uri="{BB962C8B-B14F-4D97-AF65-F5344CB8AC3E}">
        <p14:creationId xmlns:p14="http://schemas.microsoft.com/office/powerpoint/2010/main" val="2890932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63DEFDB-60DA-7144-8C9D-7C6B7E28DC4F}" type="datetimeFigureOut">
              <a:rPr lang="en-US" smtClean="0"/>
              <a:t>8/22/2022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8EADBC-BF68-914F-A206-DB9FD0BC1925}" type="slidenum">
              <a:rPr lang="en-US" smtClean="0"/>
              <a:t>‹#›</a:t>
            </a:fld>
            <a:endParaRPr lang="en-US"/>
          </a:p>
        </p:txBody>
      </p:sp>
    </p:spTree>
    <p:extLst>
      <p:ext uri="{BB962C8B-B14F-4D97-AF65-F5344CB8AC3E}">
        <p14:creationId xmlns:p14="http://schemas.microsoft.com/office/powerpoint/2010/main" val="343138113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3DEFDB-60DA-7144-8C9D-7C6B7E28DC4F}"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EADBC-BF68-914F-A206-DB9FD0BC1925}" type="slidenum">
              <a:rPr lang="en-US" smtClean="0"/>
              <a:t>‹#›</a:t>
            </a:fld>
            <a:endParaRPr lang="en-US"/>
          </a:p>
        </p:txBody>
      </p:sp>
    </p:spTree>
    <p:extLst>
      <p:ext uri="{BB962C8B-B14F-4D97-AF65-F5344CB8AC3E}">
        <p14:creationId xmlns:p14="http://schemas.microsoft.com/office/powerpoint/2010/main" val="3192430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3DEFDB-60DA-7144-8C9D-7C6B7E28DC4F}"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EADBC-BF68-914F-A206-DB9FD0BC1925}" type="slidenum">
              <a:rPr lang="en-US" smtClean="0"/>
              <a:t>‹#›</a:t>
            </a:fld>
            <a:endParaRPr lang="en-US"/>
          </a:p>
        </p:txBody>
      </p:sp>
    </p:spTree>
    <p:extLst>
      <p:ext uri="{BB962C8B-B14F-4D97-AF65-F5344CB8AC3E}">
        <p14:creationId xmlns:p14="http://schemas.microsoft.com/office/powerpoint/2010/main" val="1543271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3DEFDB-60DA-7144-8C9D-7C6B7E28DC4F}" type="datetimeFigureOut">
              <a:rPr lang="en-US" smtClean="0"/>
              <a:t>8/22/2022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8EADBC-BF68-914F-A206-DB9FD0BC1925}" type="slidenum">
              <a:rPr lang="en-US" smtClean="0"/>
              <a:t>‹#›</a:t>
            </a:fld>
            <a:endParaRPr lang="en-US"/>
          </a:p>
        </p:txBody>
      </p:sp>
    </p:spTree>
    <p:extLst>
      <p:ext uri="{BB962C8B-B14F-4D97-AF65-F5344CB8AC3E}">
        <p14:creationId xmlns:p14="http://schemas.microsoft.com/office/powerpoint/2010/main" val="382598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D63DEFDB-60DA-7144-8C9D-7C6B7E28DC4F}" type="datetimeFigureOut">
              <a:rPr lang="en-US" smtClean="0"/>
              <a:t>8/22/2022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8EADBC-BF68-914F-A206-DB9FD0BC1925}" type="slidenum">
              <a:rPr lang="en-US" smtClean="0"/>
              <a:t>‹#›</a:t>
            </a:fld>
            <a:endParaRPr lang="en-US"/>
          </a:p>
        </p:txBody>
      </p:sp>
    </p:spTree>
    <p:extLst>
      <p:ext uri="{BB962C8B-B14F-4D97-AF65-F5344CB8AC3E}">
        <p14:creationId xmlns:p14="http://schemas.microsoft.com/office/powerpoint/2010/main" val="408041251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D63DEFDB-60DA-7144-8C9D-7C6B7E28DC4F}" type="datetimeFigureOut">
              <a:rPr lang="en-US" smtClean="0"/>
              <a:t>8/22/2022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48EADBC-BF68-914F-A206-DB9FD0BC1925}" type="slidenum">
              <a:rPr lang="en-US" smtClean="0"/>
              <a:t>‹#›</a:t>
            </a:fld>
            <a:endParaRPr lang="en-US"/>
          </a:p>
        </p:txBody>
      </p:sp>
    </p:spTree>
    <p:extLst>
      <p:ext uri="{BB962C8B-B14F-4D97-AF65-F5344CB8AC3E}">
        <p14:creationId xmlns:p14="http://schemas.microsoft.com/office/powerpoint/2010/main" val="1193816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D63DEFDB-60DA-7144-8C9D-7C6B7E28DC4F}" type="datetimeFigureOut">
              <a:rPr lang="en-US" smtClean="0"/>
              <a:t>8/22/2022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8EADBC-BF68-914F-A206-DB9FD0BC1925}"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69137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3DEFDB-60DA-7144-8C9D-7C6B7E28DC4F}" type="datetimeFigureOut">
              <a:rPr lang="en-US" smtClean="0"/>
              <a:t>8/22/2022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8EADBC-BF68-914F-A206-DB9FD0BC1925}" type="slidenum">
              <a:rPr lang="en-US" smtClean="0"/>
              <a:t>‹#›</a:t>
            </a:fld>
            <a:endParaRPr lang="en-US"/>
          </a:p>
        </p:txBody>
      </p:sp>
    </p:spTree>
    <p:extLst>
      <p:ext uri="{BB962C8B-B14F-4D97-AF65-F5344CB8AC3E}">
        <p14:creationId xmlns:p14="http://schemas.microsoft.com/office/powerpoint/2010/main" val="3834246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3DEFDB-60DA-7144-8C9D-7C6B7E28DC4F}" type="datetimeFigureOut">
              <a:rPr lang="en-US" smtClean="0"/>
              <a:t>8/22/2022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8EADBC-BF68-914F-A206-DB9FD0BC1925}" type="slidenum">
              <a:rPr lang="en-US" smtClean="0"/>
              <a:t>‹#›</a:t>
            </a:fld>
            <a:endParaRPr lang="en-US"/>
          </a:p>
        </p:txBody>
      </p:sp>
    </p:spTree>
    <p:extLst>
      <p:ext uri="{BB962C8B-B14F-4D97-AF65-F5344CB8AC3E}">
        <p14:creationId xmlns:p14="http://schemas.microsoft.com/office/powerpoint/2010/main" val="151293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63DEFDB-60DA-7144-8C9D-7C6B7E28DC4F}" type="datetimeFigureOut">
              <a:rPr lang="en-US" smtClean="0"/>
              <a:t>8/22/2022</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F48EADBC-BF68-914F-A206-DB9FD0BC1925}" type="slidenum">
              <a:rPr lang="en-US" smtClean="0"/>
              <a:t>‹#›</a:t>
            </a:fld>
            <a:endParaRPr lang="en-US"/>
          </a:p>
        </p:txBody>
      </p:sp>
    </p:spTree>
    <p:extLst>
      <p:ext uri="{BB962C8B-B14F-4D97-AF65-F5344CB8AC3E}">
        <p14:creationId xmlns:p14="http://schemas.microsoft.com/office/powerpoint/2010/main" val="2346160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D63DEFDB-60DA-7144-8C9D-7C6B7E28DC4F}" type="datetimeFigureOut">
              <a:rPr lang="en-US" smtClean="0"/>
              <a:t>8/22/2022</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F48EADBC-BF68-914F-A206-DB9FD0BC1925}" type="slidenum">
              <a:rPr lang="en-US" smtClean="0"/>
              <a:t>‹#›</a:t>
            </a:fld>
            <a:endParaRPr lang="en-US"/>
          </a:p>
        </p:txBody>
      </p:sp>
    </p:spTree>
    <p:extLst>
      <p:ext uri="{BB962C8B-B14F-4D97-AF65-F5344CB8AC3E}">
        <p14:creationId xmlns:p14="http://schemas.microsoft.com/office/powerpoint/2010/main" val="1003898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D63DEFDB-60DA-7144-8C9D-7C6B7E28DC4F}" type="datetimeFigureOut">
              <a:rPr lang="en-US" smtClean="0"/>
              <a:t>8/22/2022</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F48EADBC-BF68-914F-A206-DB9FD0BC1925}" type="slidenum">
              <a:rPr lang="en-US" smtClean="0"/>
              <a:t>‹#›</a:t>
            </a:fld>
            <a:endParaRPr lang="en-US"/>
          </a:p>
        </p:txBody>
      </p:sp>
    </p:spTree>
    <p:extLst>
      <p:ext uri="{BB962C8B-B14F-4D97-AF65-F5344CB8AC3E}">
        <p14:creationId xmlns:p14="http://schemas.microsoft.com/office/powerpoint/2010/main" val="2902289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0869C-B991-D34B-8998-E42F46BBDBAF}"/>
              </a:ext>
            </a:extLst>
          </p:cNvPr>
          <p:cNvSpPr>
            <a:spLocks noGrp="1"/>
          </p:cNvSpPr>
          <p:nvPr>
            <p:ph type="ctrTitle"/>
          </p:nvPr>
        </p:nvSpPr>
        <p:spPr/>
        <p:txBody>
          <a:bodyPr>
            <a:normAutofit/>
          </a:bodyPr>
          <a:lstStyle/>
          <a:p>
            <a:r>
              <a:rPr lang="en-US" dirty="0"/>
              <a:t>Exploring Electronic Lab Notebooks (</a:t>
            </a:r>
            <a:r>
              <a:rPr lang="en-US" dirty="0" err="1"/>
              <a:t>eln</a:t>
            </a:r>
            <a:r>
              <a:rPr lang="en-US" sz="2400" dirty="0" err="1"/>
              <a:t>s</a:t>
            </a:r>
            <a:r>
              <a:rPr lang="en-US" dirty="0"/>
              <a:t>)</a:t>
            </a:r>
          </a:p>
        </p:txBody>
      </p:sp>
      <p:sp>
        <p:nvSpPr>
          <p:cNvPr id="3" name="Subtitle 2">
            <a:extLst>
              <a:ext uri="{FF2B5EF4-FFF2-40B4-BE49-F238E27FC236}">
                <a16:creationId xmlns:a16="http://schemas.microsoft.com/office/drawing/2014/main" id="{695DEE75-77E9-5B45-B39C-59604F72DE40}"/>
              </a:ext>
            </a:extLst>
          </p:cNvPr>
          <p:cNvSpPr>
            <a:spLocks noGrp="1"/>
          </p:cNvSpPr>
          <p:nvPr>
            <p:ph type="subTitle" idx="1"/>
          </p:nvPr>
        </p:nvSpPr>
        <p:spPr/>
        <p:txBody>
          <a:bodyPr>
            <a:normAutofit/>
          </a:bodyPr>
          <a:lstStyle/>
          <a:p>
            <a:r>
              <a:rPr lang="en-US" sz="2400" dirty="0"/>
              <a:t>Kara </a:t>
            </a:r>
            <a:r>
              <a:rPr lang="en-US" sz="2400" dirty="0" err="1"/>
              <a:t>McGaughey</a:t>
            </a:r>
            <a:endParaRPr lang="en-US" sz="2400" dirty="0"/>
          </a:p>
          <a:p>
            <a:r>
              <a:rPr lang="en-US" dirty="0"/>
              <a:t>Neuroscience Graduate Group (NGG)</a:t>
            </a:r>
          </a:p>
        </p:txBody>
      </p:sp>
    </p:spTree>
    <p:extLst>
      <p:ext uri="{BB962C8B-B14F-4D97-AF65-F5344CB8AC3E}">
        <p14:creationId xmlns:p14="http://schemas.microsoft.com/office/powerpoint/2010/main" val="265170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2A64AD58-BADA-374A-97EA-07D6DCB4421D}"/>
              </a:ext>
            </a:extLst>
          </p:cNvPr>
          <p:cNvSpPr>
            <a:spLocks noGrp="1"/>
          </p:cNvSpPr>
          <p:nvPr>
            <p:ph type="title"/>
          </p:nvPr>
        </p:nvSpPr>
        <p:spPr>
          <a:xfrm>
            <a:off x="858078" y="523614"/>
            <a:ext cx="10475844" cy="1188720"/>
          </a:xfrm>
        </p:spPr>
        <p:txBody>
          <a:bodyPr/>
          <a:lstStyle/>
          <a:p>
            <a:r>
              <a:rPr lang="en-US" cap="none" dirty="0">
                <a:cs typeface="Al Bayan Plain" pitchFamily="2" charset="-78"/>
              </a:rPr>
              <a:t>Quickly copy, download, or share entries, folders, and entire notebooks</a:t>
            </a:r>
            <a:endParaRPr lang="en-US" dirty="0">
              <a:cs typeface="Al Bayan Plain" pitchFamily="2" charset="-78"/>
            </a:endParaRPr>
          </a:p>
        </p:txBody>
      </p:sp>
      <p:pic>
        <p:nvPicPr>
          <p:cNvPr id="3" name="Picture 2" descr="Graphical user interface, application&#10;&#10;Description automatically generated">
            <a:extLst>
              <a:ext uri="{FF2B5EF4-FFF2-40B4-BE49-F238E27FC236}">
                <a16:creationId xmlns:a16="http://schemas.microsoft.com/office/drawing/2014/main" id="{B96B74DE-4B0A-764F-AF42-A71270DF7D65}"/>
              </a:ext>
            </a:extLst>
          </p:cNvPr>
          <p:cNvPicPr>
            <a:picLocks noChangeAspect="1"/>
          </p:cNvPicPr>
          <p:nvPr/>
        </p:nvPicPr>
        <p:blipFill>
          <a:blip r:embed="rId3"/>
          <a:stretch>
            <a:fillRect/>
          </a:stretch>
        </p:blipFill>
        <p:spPr>
          <a:xfrm>
            <a:off x="858078" y="1820823"/>
            <a:ext cx="3586496" cy="4881953"/>
          </a:xfrm>
          <a:prstGeom prst="rect">
            <a:avLst/>
          </a:prstGeom>
        </p:spPr>
      </p:pic>
      <p:sp>
        <p:nvSpPr>
          <p:cNvPr id="4" name="Rectangle 3">
            <a:extLst>
              <a:ext uri="{FF2B5EF4-FFF2-40B4-BE49-F238E27FC236}">
                <a16:creationId xmlns:a16="http://schemas.microsoft.com/office/drawing/2014/main" id="{F2ED7323-D69C-8C4B-BE0F-DE752372F5CF}"/>
              </a:ext>
            </a:extLst>
          </p:cNvPr>
          <p:cNvSpPr/>
          <p:nvPr/>
        </p:nvSpPr>
        <p:spPr>
          <a:xfrm>
            <a:off x="3886635" y="1820823"/>
            <a:ext cx="1053885" cy="16081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text, application, email&#10;&#10;Description automatically generated">
            <a:extLst>
              <a:ext uri="{FF2B5EF4-FFF2-40B4-BE49-F238E27FC236}">
                <a16:creationId xmlns:a16="http://schemas.microsoft.com/office/drawing/2014/main" id="{C520C4F8-11A5-BA41-A1A5-E82A776DE6E9}"/>
              </a:ext>
            </a:extLst>
          </p:cNvPr>
          <p:cNvPicPr>
            <a:picLocks noChangeAspect="1"/>
          </p:cNvPicPr>
          <p:nvPr/>
        </p:nvPicPr>
        <p:blipFill rotWithShape="1">
          <a:blip r:embed="rId4"/>
          <a:srcRect l="19323" r="784" b="14456"/>
          <a:stretch/>
        </p:blipFill>
        <p:spPr>
          <a:xfrm>
            <a:off x="4616064" y="2037799"/>
            <a:ext cx="6640821" cy="4177022"/>
          </a:xfrm>
          <a:prstGeom prst="rect">
            <a:avLst/>
          </a:prstGeom>
        </p:spPr>
      </p:pic>
      <p:sp>
        <p:nvSpPr>
          <p:cNvPr id="8" name="Frame 7">
            <a:extLst>
              <a:ext uri="{FF2B5EF4-FFF2-40B4-BE49-F238E27FC236}">
                <a16:creationId xmlns:a16="http://schemas.microsoft.com/office/drawing/2014/main" id="{FD1137F4-109D-0F46-A1D4-F3A8CF1AA087}"/>
              </a:ext>
            </a:extLst>
          </p:cNvPr>
          <p:cNvSpPr/>
          <p:nvPr/>
        </p:nvSpPr>
        <p:spPr>
          <a:xfrm>
            <a:off x="1931718" y="3891602"/>
            <a:ext cx="2512856" cy="370197"/>
          </a:xfrm>
          <a:prstGeom prst="frame">
            <a:avLst/>
          </a:prstGeom>
          <a:solidFill>
            <a:schemeClr val="accent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13430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2A64AD58-BADA-374A-97EA-07D6DCB4421D}"/>
              </a:ext>
            </a:extLst>
          </p:cNvPr>
          <p:cNvSpPr>
            <a:spLocks noGrp="1"/>
          </p:cNvSpPr>
          <p:nvPr>
            <p:ph type="title"/>
          </p:nvPr>
        </p:nvSpPr>
        <p:spPr>
          <a:xfrm>
            <a:off x="858078" y="523614"/>
            <a:ext cx="10475844" cy="1188720"/>
          </a:xfrm>
        </p:spPr>
        <p:txBody>
          <a:bodyPr/>
          <a:lstStyle/>
          <a:p>
            <a:r>
              <a:rPr lang="en-US" cap="none" dirty="0">
                <a:cs typeface="Al Bayan Plain" pitchFamily="2" charset="-78"/>
              </a:rPr>
              <a:t>LabArchives tracks changes and revisions</a:t>
            </a:r>
            <a:endParaRPr lang="en-US" dirty="0">
              <a:cs typeface="Al Bayan Plain" pitchFamily="2" charset="-78"/>
            </a:endParaRPr>
          </a:p>
        </p:txBody>
      </p:sp>
      <p:pic>
        <p:nvPicPr>
          <p:cNvPr id="3" name="Picture 2" descr="Graphical user interface, application, table, Excel&#10;&#10;Description automatically generated">
            <a:extLst>
              <a:ext uri="{FF2B5EF4-FFF2-40B4-BE49-F238E27FC236}">
                <a16:creationId xmlns:a16="http://schemas.microsoft.com/office/drawing/2014/main" id="{C83EA14A-020D-D24D-A1C7-12A5015AAA72}"/>
              </a:ext>
            </a:extLst>
          </p:cNvPr>
          <p:cNvPicPr>
            <a:picLocks noChangeAspect="1"/>
          </p:cNvPicPr>
          <p:nvPr/>
        </p:nvPicPr>
        <p:blipFill rotWithShape="1">
          <a:blip r:embed="rId3"/>
          <a:srcRect b="31944"/>
          <a:stretch/>
        </p:blipFill>
        <p:spPr>
          <a:xfrm>
            <a:off x="858078" y="1823279"/>
            <a:ext cx="10475844" cy="4241396"/>
          </a:xfrm>
          <a:prstGeom prst="rect">
            <a:avLst/>
          </a:prstGeom>
        </p:spPr>
      </p:pic>
      <p:sp>
        <p:nvSpPr>
          <p:cNvPr id="6" name="Donut 5">
            <a:extLst>
              <a:ext uri="{FF2B5EF4-FFF2-40B4-BE49-F238E27FC236}">
                <a16:creationId xmlns:a16="http://schemas.microsoft.com/office/drawing/2014/main" id="{76AD7D6C-4986-A746-BE43-994598D8D09C}"/>
              </a:ext>
            </a:extLst>
          </p:cNvPr>
          <p:cNvSpPr/>
          <p:nvPr/>
        </p:nvSpPr>
        <p:spPr>
          <a:xfrm>
            <a:off x="10820399" y="1652173"/>
            <a:ext cx="704850" cy="649866"/>
          </a:xfrm>
          <a:prstGeom prst="donut">
            <a:avLst>
              <a:gd name="adj" fmla="val 71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a:extLst>
              <a:ext uri="{FF2B5EF4-FFF2-40B4-BE49-F238E27FC236}">
                <a16:creationId xmlns:a16="http://schemas.microsoft.com/office/drawing/2014/main" id="{C263CB10-01FF-DB4A-A364-47E60DB86EA4}"/>
              </a:ext>
            </a:extLst>
          </p:cNvPr>
          <p:cNvSpPr/>
          <p:nvPr/>
        </p:nvSpPr>
        <p:spPr>
          <a:xfrm>
            <a:off x="9905305" y="2974190"/>
            <a:ext cx="1439216" cy="370197"/>
          </a:xfrm>
          <a:prstGeom prst="frame">
            <a:avLst/>
          </a:prstGeom>
          <a:solidFill>
            <a:schemeClr val="accent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93AB71BD-5F22-394F-BCCA-A702A0D77BD3}"/>
              </a:ext>
            </a:extLst>
          </p:cNvPr>
          <p:cNvSpPr/>
          <p:nvPr/>
        </p:nvSpPr>
        <p:spPr>
          <a:xfrm>
            <a:off x="-19878" y="6215878"/>
            <a:ext cx="12364278" cy="68187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912D344-7B23-2746-A245-7A7D8246346C}"/>
              </a:ext>
            </a:extLst>
          </p:cNvPr>
          <p:cNvSpPr txBox="1"/>
          <p:nvPr/>
        </p:nvSpPr>
        <p:spPr>
          <a:xfrm>
            <a:off x="858078" y="6336716"/>
            <a:ext cx="10622139" cy="400110"/>
          </a:xfrm>
          <a:prstGeom prst="rect">
            <a:avLst/>
          </a:prstGeom>
          <a:noFill/>
        </p:spPr>
        <p:txBody>
          <a:bodyPr wrap="none" rtlCol="0">
            <a:spAutoFit/>
          </a:bodyPr>
          <a:lstStyle/>
          <a:p>
            <a:r>
              <a:rPr lang="en-US" sz="2000" b="1" dirty="0">
                <a:solidFill>
                  <a:schemeClr val="bg1"/>
                </a:solidFill>
              </a:rPr>
              <a:t>Tracking changes allows you correct mistakes and protect the integrity of your research.</a:t>
            </a:r>
          </a:p>
        </p:txBody>
      </p:sp>
    </p:spTree>
    <p:extLst>
      <p:ext uri="{BB962C8B-B14F-4D97-AF65-F5344CB8AC3E}">
        <p14:creationId xmlns:p14="http://schemas.microsoft.com/office/powerpoint/2010/main" val="71181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63B64A-AF73-C24E-8EE3-472D8AF87BFC}"/>
              </a:ext>
            </a:extLst>
          </p:cNvPr>
          <p:cNvSpPr>
            <a:spLocks noGrp="1"/>
          </p:cNvSpPr>
          <p:nvPr>
            <p:ph type="title"/>
          </p:nvPr>
        </p:nvSpPr>
        <p:spPr/>
        <p:txBody>
          <a:bodyPr/>
          <a:lstStyle/>
          <a:p>
            <a:r>
              <a:rPr lang="en-US" cap="none" dirty="0"/>
              <a:t>Widgets in LabArchives</a:t>
            </a:r>
          </a:p>
        </p:txBody>
      </p:sp>
      <p:sp>
        <p:nvSpPr>
          <p:cNvPr id="6" name="Text Placeholder 5">
            <a:extLst>
              <a:ext uri="{FF2B5EF4-FFF2-40B4-BE49-F238E27FC236}">
                <a16:creationId xmlns:a16="http://schemas.microsoft.com/office/drawing/2014/main" id="{CA29C814-FBBB-4B44-BE29-64AEEECC02E9}"/>
              </a:ext>
            </a:extLst>
          </p:cNvPr>
          <p:cNvSpPr>
            <a:spLocks noGrp="1"/>
          </p:cNvSpPr>
          <p:nvPr>
            <p:ph type="body" sz="half" idx="2"/>
          </p:nvPr>
        </p:nvSpPr>
        <p:spPr>
          <a:xfrm>
            <a:off x="960120" y="3645168"/>
            <a:ext cx="4175760" cy="2194036"/>
          </a:xfrm>
        </p:spPr>
        <p:txBody>
          <a:bodyPr>
            <a:normAutofit/>
          </a:bodyPr>
          <a:lstStyle/>
          <a:p>
            <a:r>
              <a:rPr lang="en-US" sz="2400" dirty="0"/>
              <a:t>LabArchives has widgets – little tools that you can embed in your notebook pages to make your experimental prep easier. </a:t>
            </a:r>
          </a:p>
        </p:txBody>
      </p:sp>
      <p:pic>
        <p:nvPicPr>
          <p:cNvPr id="7" name="Picture 6" descr="Table&#10;&#10;Description automatically generated with low confidence">
            <a:extLst>
              <a:ext uri="{FF2B5EF4-FFF2-40B4-BE49-F238E27FC236}">
                <a16:creationId xmlns:a16="http://schemas.microsoft.com/office/drawing/2014/main" id="{E7CE7EE9-A227-454E-92C4-3F02A6EB3183}"/>
              </a:ext>
            </a:extLst>
          </p:cNvPr>
          <p:cNvPicPr>
            <a:picLocks noChangeAspect="1"/>
          </p:cNvPicPr>
          <p:nvPr/>
        </p:nvPicPr>
        <p:blipFill>
          <a:blip r:embed="rId3"/>
          <a:stretch>
            <a:fillRect/>
          </a:stretch>
        </p:blipFill>
        <p:spPr>
          <a:xfrm>
            <a:off x="6502400" y="0"/>
            <a:ext cx="3594100" cy="6812248"/>
          </a:xfrm>
          <a:prstGeom prst="rect">
            <a:avLst/>
          </a:prstGeom>
        </p:spPr>
      </p:pic>
    </p:spTree>
    <p:extLst>
      <p:ext uri="{BB962C8B-B14F-4D97-AF65-F5344CB8AC3E}">
        <p14:creationId xmlns:p14="http://schemas.microsoft.com/office/powerpoint/2010/main" val="3114839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2A64AD58-BADA-374A-97EA-07D6DCB4421D}"/>
              </a:ext>
            </a:extLst>
          </p:cNvPr>
          <p:cNvSpPr>
            <a:spLocks noGrp="1"/>
          </p:cNvSpPr>
          <p:nvPr>
            <p:ph type="title"/>
          </p:nvPr>
        </p:nvSpPr>
        <p:spPr>
          <a:xfrm>
            <a:off x="858078" y="523614"/>
            <a:ext cx="10475844" cy="1188720"/>
          </a:xfrm>
        </p:spPr>
        <p:txBody>
          <a:bodyPr/>
          <a:lstStyle/>
          <a:p>
            <a:r>
              <a:rPr lang="en-US" cap="none" dirty="0">
                <a:cs typeface="Al Bayan Plain" pitchFamily="2" charset="-78"/>
              </a:rPr>
              <a:t>You can make your own widgets!</a:t>
            </a:r>
            <a:endParaRPr lang="en-US" dirty="0">
              <a:cs typeface="Al Bayan Plain" pitchFamily="2" charset="-78"/>
            </a:endParaRPr>
          </a:p>
        </p:txBody>
      </p:sp>
      <p:pic>
        <p:nvPicPr>
          <p:cNvPr id="3" name="Picture 2" descr="Graphical user interface, text, application&#10;&#10;Description automatically generated">
            <a:extLst>
              <a:ext uri="{FF2B5EF4-FFF2-40B4-BE49-F238E27FC236}">
                <a16:creationId xmlns:a16="http://schemas.microsoft.com/office/drawing/2014/main" id="{1D4499B5-F4E7-504B-816E-76F960CBDFE7}"/>
              </a:ext>
            </a:extLst>
          </p:cNvPr>
          <p:cNvPicPr>
            <a:picLocks noChangeAspect="1"/>
          </p:cNvPicPr>
          <p:nvPr/>
        </p:nvPicPr>
        <p:blipFill>
          <a:blip r:embed="rId3"/>
          <a:stretch>
            <a:fillRect/>
          </a:stretch>
        </p:blipFill>
        <p:spPr>
          <a:xfrm>
            <a:off x="782982" y="1853987"/>
            <a:ext cx="10626035" cy="4803063"/>
          </a:xfrm>
          <a:prstGeom prst="rect">
            <a:avLst/>
          </a:prstGeom>
        </p:spPr>
      </p:pic>
    </p:spTree>
    <p:extLst>
      <p:ext uri="{BB962C8B-B14F-4D97-AF65-F5344CB8AC3E}">
        <p14:creationId xmlns:p14="http://schemas.microsoft.com/office/powerpoint/2010/main" val="2266946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2A64AD58-BADA-374A-97EA-07D6DCB4421D}"/>
              </a:ext>
            </a:extLst>
          </p:cNvPr>
          <p:cNvSpPr>
            <a:spLocks noGrp="1"/>
          </p:cNvSpPr>
          <p:nvPr>
            <p:ph type="title"/>
          </p:nvPr>
        </p:nvSpPr>
        <p:spPr>
          <a:xfrm>
            <a:off x="858078" y="523614"/>
            <a:ext cx="10475844" cy="1188720"/>
          </a:xfrm>
        </p:spPr>
        <p:txBody>
          <a:bodyPr/>
          <a:lstStyle/>
          <a:p>
            <a:r>
              <a:rPr lang="en-US" cap="none" dirty="0">
                <a:cs typeface="Al Bayan Plain" pitchFamily="2" charset="-78"/>
              </a:rPr>
              <a:t>LabArchives widgets make storing your information easier</a:t>
            </a:r>
            <a:endParaRPr lang="en-US" dirty="0">
              <a:cs typeface="Al Bayan Plain" pitchFamily="2" charset="-78"/>
            </a:endParaRPr>
          </a:p>
        </p:txBody>
      </p:sp>
      <p:pic>
        <p:nvPicPr>
          <p:cNvPr id="3" name="Picture 2" descr="Graphical user interface, application&#10;&#10;Description automatically generated">
            <a:extLst>
              <a:ext uri="{FF2B5EF4-FFF2-40B4-BE49-F238E27FC236}">
                <a16:creationId xmlns:a16="http://schemas.microsoft.com/office/drawing/2014/main" id="{CDCFABA5-48B5-0145-97CC-04576B697E42}"/>
              </a:ext>
            </a:extLst>
          </p:cNvPr>
          <p:cNvPicPr>
            <a:picLocks noChangeAspect="1"/>
          </p:cNvPicPr>
          <p:nvPr/>
        </p:nvPicPr>
        <p:blipFill>
          <a:blip r:embed="rId3"/>
          <a:stretch>
            <a:fillRect/>
          </a:stretch>
        </p:blipFill>
        <p:spPr>
          <a:xfrm>
            <a:off x="3894684" y="1866900"/>
            <a:ext cx="4402632" cy="4830184"/>
          </a:xfrm>
          <a:prstGeom prst="rect">
            <a:avLst/>
          </a:prstGeom>
        </p:spPr>
      </p:pic>
    </p:spTree>
    <p:extLst>
      <p:ext uri="{BB962C8B-B14F-4D97-AF65-F5344CB8AC3E}">
        <p14:creationId xmlns:p14="http://schemas.microsoft.com/office/powerpoint/2010/main" val="4024585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2A64AD58-BADA-374A-97EA-07D6DCB4421D}"/>
              </a:ext>
            </a:extLst>
          </p:cNvPr>
          <p:cNvSpPr>
            <a:spLocks noGrp="1"/>
          </p:cNvSpPr>
          <p:nvPr>
            <p:ph type="title"/>
          </p:nvPr>
        </p:nvSpPr>
        <p:spPr>
          <a:xfrm>
            <a:off x="858078" y="523614"/>
            <a:ext cx="10475844" cy="1188720"/>
          </a:xfrm>
        </p:spPr>
        <p:txBody>
          <a:bodyPr/>
          <a:lstStyle/>
          <a:p>
            <a:r>
              <a:rPr lang="en-US" cap="none" dirty="0">
                <a:cs typeface="Al Bayan Plain" pitchFamily="2" charset="-78"/>
              </a:rPr>
              <a:t>LabArchives widgets make tracking your experiments easier</a:t>
            </a:r>
            <a:endParaRPr lang="en-US" dirty="0">
              <a:cs typeface="Al Bayan Plain" pitchFamily="2" charset="-78"/>
            </a:endParaRPr>
          </a:p>
        </p:txBody>
      </p:sp>
      <p:pic>
        <p:nvPicPr>
          <p:cNvPr id="3" name="Picture 2" descr="Graphical user interface, text, application&#10;&#10;Description automatically generated">
            <a:extLst>
              <a:ext uri="{FF2B5EF4-FFF2-40B4-BE49-F238E27FC236}">
                <a16:creationId xmlns:a16="http://schemas.microsoft.com/office/drawing/2014/main" id="{902C137D-B441-5F45-B627-D553EA992763}"/>
              </a:ext>
            </a:extLst>
          </p:cNvPr>
          <p:cNvPicPr>
            <a:picLocks noChangeAspect="1"/>
          </p:cNvPicPr>
          <p:nvPr/>
        </p:nvPicPr>
        <p:blipFill rotWithShape="1">
          <a:blip r:embed="rId3"/>
          <a:srcRect l="20312" t="24613" r="31406"/>
          <a:stretch/>
        </p:blipFill>
        <p:spPr>
          <a:xfrm>
            <a:off x="3267075" y="1844064"/>
            <a:ext cx="5657850" cy="4899636"/>
          </a:xfrm>
          <a:prstGeom prst="rect">
            <a:avLst/>
          </a:prstGeom>
        </p:spPr>
      </p:pic>
      <p:sp>
        <p:nvSpPr>
          <p:cNvPr id="6" name="Frame 5">
            <a:extLst>
              <a:ext uri="{FF2B5EF4-FFF2-40B4-BE49-F238E27FC236}">
                <a16:creationId xmlns:a16="http://schemas.microsoft.com/office/drawing/2014/main" id="{0036B9A3-A24E-2E43-88C5-5B1AC9A17718}"/>
              </a:ext>
            </a:extLst>
          </p:cNvPr>
          <p:cNvSpPr/>
          <p:nvPr/>
        </p:nvSpPr>
        <p:spPr>
          <a:xfrm>
            <a:off x="3627117" y="3250390"/>
            <a:ext cx="3185159" cy="294966"/>
          </a:xfrm>
          <a:prstGeom prst="frame">
            <a:avLst>
              <a:gd name="adj1" fmla="val 19463"/>
            </a:avLst>
          </a:prstGeom>
          <a:solidFill>
            <a:schemeClr val="accent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F800BEE3-EB36-4B45-BF16-4302C59DD9CF}"/>
              </a:ext>
            </a:extLst>
          </p:cNvPr>
          <p:cNvSpPr/>
          <p:nvPr/>
        </p:nvSpPr>
        <p:spPr>
          <a:xfrm>
            <a:off x="3596639" y="4293882"/>
            <a:ext cx="3185159" cy="506718"/>
          </a:xfrm>
          <a:prstGeom prst="frame">
            <a:avLst>
              <a:gd name="adj1" fmla="val 7372"/>
            </a:avLst>
          </a:prstGeom>
          <a:solidFill>
            <a:schemeClr val="accent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a:extLst>
              <a:ext uri="{FF2B5EF4-FFF2-40B4-BE49-F238E27FC236}">
                <a16:creationId xmlns:a16="http://schemas.microsoft.com/office/drawing/2014/main" id="{23568CFA-44B6-BB43-9C4D-409358954CE8}"/>
              </a:ext>
            </a:extLst>
          </p:cNvPr>
          <p:cNvSpPr/>
          <p:nvPr/>
        </p:nvSpPr>
        <p:spPr>
          <a:xfrm>
            <a:off x="3627117" y="2229153"/>
            <a:ext cx="3185159" cy="506718"/>
          </a:xfrm>
          <a:prstGeom prst="frame">
            <a:avLst>
              <a:gd name="adj1" fmla="val 7372"/>
            </a:avLst>
          </a:prstGeom>
          <a:solidFill>
            <a:schemeClr val="accent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3316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2A64AD58-BADA-374A-97EA-07D6DCB4421D}"/>
              </a:ext>
            </a:extLst>
          </p:cNvPr>
          <p:cNvSpPr>
            <a:spLocks noGrp="1"/>
          </p:cNvSpPr>
          <p:nvPr>
            <p:ph type="title"/>
          </p:nvPr>
        </p:nvSpPr>
        <p:spPr>
          <a:xfrm>
            <a:off x="858078" y="523614"/>
            <a:ext cx="10475844" cy="1188720"/>
          </a:xfrm>
        </p:spPr>
        <p:txBody>
          <a:bodyPr/>
          <a:lstStyle/>
          <a:p>
            <a:r>
              <a:rPr lang="en-US" cap="none" dirty="0">
                <a:cs typeface="Al Bayan Plain" pitchFamily="2" charset="-78"/>
              </a:rPr>
              <a:t>LabArchives widgets make tracking your experiments easier</a:t>
            </a:r>
            <a:endParaRPr lang="en-US" dirty="0">
              <a:cs typeface="Al Bayan Plain" pitchFamily="2" charset="-78"/>
            </a:endParaRPr>
          </a:p>
        </p:txBody>
      </p:sp>
      <p:pic>
        <p:nvPicPr>
          <p:cNvPr id="4" name="Picture 3" descr="Diagram&#10;&#10;Description automatically generated">
            <a:extLst>
              <a:ext uri="{FF2B5EF4-FFF2-40B4-BE49-F238E27FC236}">
                <a16:creationId xmlns:a16="http://schemas.microsoft.com/office/drawing/2014/main" id="{F84F564F-25B1-B84B-8EA9-345EA6B5451B}"/>
              </a:ext>
            </a:extLst>
          </p:cNvPr>
          <p:cNvPicPr>
            <a:picLocks noChangeAspect="1"/>
          </p:cNvPicPr>
          <p:nvPr/>
        </p:nvPicPr>
        <p:blipFill rotWithShape="1">
          <a:blip r:embed="rId3"/>
          <a:srcRect r="26466"/>
          <a:stretch/>
        </p:blipFill>
        <p:spPr>
          <a:xfrm>
            <a:off x="858078" y="1831848"/>
            <a:ext cx="8162241" cy="4791456"/>
          </a:xfrm>
          <a:prstGeom prst="rect">
            <a:avLst/>
          </a:prstGeom>
        </p:spPr>
      </p:pic>
      <p:sp>
        <p:nvSpPr>
          <p:cNvPr id="6" name="Frame 5">
            <a:extLst>
              <a:ext uri="{FF2B5EF4-FFF2-40B4-BE49-F238E27FC236}">
                <a16:creationId xmlns:a16="http://schemas.microsoft.com/office/drawing/2014/main" id="{C3269346-74F7-B545-918D-DB62D6F0B64A}"/>
              </a:ext>
            </a:extLst>
          </p:cNvPr>
          <p:cNvSpPr/>
          <p:nvPr/>
        </p:nvSpPr>
        <p:spPr>
          <a:xfrm>
            <a:off x="3093719" y="2114562"/>
            <a:ext cx="670561" cy="506718"/>
          </a:xfrm>
          <a:prstGeom prst="frame">
            <a:avLst>
              <a:gd name="adj1" fmla="val 7372"/>
            </a:avLst>
          </a:prstGeom>
          <a:solidFill>
            <a:schemeClr val="accent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descr="Text, letter&#10;&#10;Description automatically generated">
            <a:extLst>
              <a:ext uri="{FF2B5EF4-FFF2-40B4-BE49-F238E27FC236}">
                <a16:creationId xmlns:a16="http://schemas.microsoft.com/office/drawing/2014/main" id="{93EAFC37-E1B2-8B4B-8BA4-EFEB7EEDAC90}"/>
              </a:ext>
            </a:extLst>
          </p:cNvPr>
          <p:cNvPicPr>
            <a:picLocks noChangeAspect="1"/>
          </p:cNvPicPr>
          <p:nvPr/>
        </p:nvPicPr>
        <p:blipFill rotWithShape="1">
          <a:blip r:embed="rId4"/>
          <a:srcRect l="5675" t="31454" r="51931" b="32110"/>
          <a:stretch/>
        </p:blipFill>
        <p:spPr>
          <a:xfrm>
            <a:off x="6875052" y="2621280"/>
            <a:ext cx="4773286" cy="3076824"/>
          </a:xfrm>
          <a:prstGeom prst="rect">
            <a:avLst/>
          </a:prstGeom>
          <a:ln w="57150">
            <a:solidFill>
              <a:schemeClr val="accent1">
                <a:lumMod val="60000"/>
                <a:lumOff val="40000"/>
              </a:schemeClr>
            </a:solidFill>
          </a:ln>
        </p:spPr>
      </p:pic>
    </p:spTree>
    <p:extLst>
      <p:ext uri="{BB962C8B-B14F-4D97-AF65-F5344CB8AC3E}">
        <p14:creationId xmlns:p14="http://schemas.microsoft.com/office/powerpoint/2010/main" val="112632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2A64AD58-BADA-374A-97EA-07D6DCB4421D}"/>
              </a:ext>
            </a:extLst>
          </p:cNvPr>
          <p:cNvSpPr>
            <a:spLocks noGrp="1"/>
          </p:cNvSpPr>
          <p:nvPr>
            <p:ph type="title"/>
          </p:nvPr>
        </p:nvSpPr>
        <p:spPr>
          <a:xfrm>
            <a:off x="858078" y="523614"/>
            <a:ext cx="10475844" cy="1188720"/>
          </a:xfrm>
        </p:spPr>
        <p:txBody>
          <a:bodyPr/>
          <a:lstStyle/>
          <a:p>
            <a:r>
              <a:rPr lang="en-US" cap="none" dirty="0">
                <a:cs typeface="Al Bayan Plain" pitchFamily="2" charset="-78"/>
              </a:rPr>
              <a:t>LabArchives widgets make tracking your experiments easier</a:t>
            </a:r>
            <a:endParaRPr lang="en-US" dirty="0">
              <a:cs typeface="Al Bayan Plain" pitchFamily="2" charset="-78"/>
            </a:endParaRPr>
          </a:p>
        </p:txBody>
      </p:sp>
      <p:pic>
        <p:nvPicPr>
          <p:cNvPr id="4" name="Picture 3" descr="Text&#10;&#10;Description automatically generated with medium confidence">
            <a:extLst>
              <a:ext uri="{FF2B5EF4-FFF2-40B4-BE49-F238E27FC236}">
                <a16:creationId xmlns:a16="http://schemas.microsoft.com/office/drawing/2014/main" id="{68DC21B3-3EB0-D047-8241-A3AAA4ECA6E1}"/>
              </a:ext>
            </a:extLst>
          </p:cNvPr>
          <p:cNvPicPr>
            <a:picLocks noChangeAspect="1"/>
          </p:cNvPicPr>
          <p:nvPr/>
        </p:nvPicPr>
        <p:blipFill rotWithShape="1">
          <a:blip r:embed="rId3"/>
          <a:srcRect l="7042" r="16076" b="16862"/>
          <a:stretch/>
        </p:blipFill>
        <p:spPr>
          <a:xfrm>
            <a:off x="2077278" y="1851331"/>
            <a:ext cx="7676322" cy="4640909"/>
          </a:xfrm>
          <a:prstGeom prst="rect">
            <a:avLst/>
          </a:prstGeom>
        </p:spPr>
      </p:pic>
    </p:spTree>
    <p:extLst>
      <p:ext uri="{BB962C8B-B14F-4D97-AF65-F5344CB8AC3E}">
        <p14:creationId xmlns:p14="http://schemas.microsoft.com/office/powerpoint/2010/main" val="1206473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807C8DF0-206F-BE4F-8BD4-B9CD897BDB26}"/>
              </a:ext>
            </a:extLst>
          </p:cNvPr>
          <p:cNvSpPr/>
          <p:nvPr/>
        </p:nvSpPr>
        <p:spPr>
          <a:xfrm rot="16200000">
            <a:off x="5562600" y="2880358"/>
            <a:ext cx="502920" cy="8839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4578CAA5-434E-9349-8F08-309DAE2FF617}"/>
              </a:ext>
            </a:extLst>
          </p:cNvPr>
          <p:cNvPicPr>
            <a:picLocks noChangeAspect="1"/>
          </p:cNvPicPr>
          <p:nvPr/>
        </p:nvPicPr>
        <p:blipFill>
          <a:blip r:embed="rId3"/>
          <a:stretch>
            <a:fillRect/>
          </a:stretch>
        </p:blipFill>
        <p:spPr>
          <a:xfrm>
            <a:off x="6515102" y="1272538"/>
            <a:ext cx="5377976" cy="4099561"/>
          </a:xfrm>
          <a:prstGeom prst="rect">
            <a:avLst/>
          </a:prstGeom>
          <a:ln w="25400">
            <a:solidFill>
              <a:schemeClr val="tx1">
                <a:lumMod val="65000"/>
                <a:lumOff val="35000"/>
              </a:schemeClr>
            </a:solidFill>
          </a:ln>
        </p:spPr>
      </p:pic>
      <p:pic>
        <p:nvPicPr>
          <p:cNvPr id="12" name="Picture 11" descr="Text, letter&#10;&#10;Description automatically generated">
            <a:extLst>
              <a:ext uri="{FF2B5EF4-FFF2-40B4-BE49-F238E27FC236}">
                <a16:creationId xmlns:a16="http://schemas.microsoft.com/office/drawing/2014/main" id="{81399A7B-0502-734B-98A1-6EDCB3C91C11}"/>
              </a:ext>
            </a:extLst>
          </p:cNvPr>
          <p:cNvPicPr>
            <a:picLocks noChangeAspect="1"/>
          </p:cNvPicPr>
          <p:nvPr/>
        </p:nvPicPr>
        <p:blipFill rotWithShape="1">
          <a:blip r:embed="rId4"/>
          <a:srcRect l="-1" r="405" b="8283"/>
          <a:stretch/>
        </p:blipFill>
        <p:spPr>
          <a:xfrm>
            <a:off x="484910" y="1733765"/>
            <a:ext cx="4440382" cy="3066836"/>
          </a:xfrm>
          <a:prstGeom prst="rect">
            <a:avLst/>
          </a:prstGeom>
          <a:ln w="22225">
            <a:solidFill>
              <a:schemeClr val="tx1"/>
            </a:solidFill>
          </a:ln>
        </p:spPr>
      </p:pic>
    </p:spTree>
    <p:extLst>
      <p:ext uri="{BB962C8B-B14F-4D97-AF65-F5344CB8AC3E}">
        <p14:creationId xmlns:p14="http://schemas.microsoft.com/office/powerpoint/2010/main" val="650910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6B19BC-CD01-CE43-9B59-E114674FCA92}"/>
              </a:ext>
            </a:extLst>
          </p:cNvPr>
          <p:cNvSpPr>
            <a:spLocks noGrp="1"/>
          </p:cNvSpPr>
          <p:nvPr>
            <p:ph type="title"/>
          </p:nvPr>
        </p:nvSpPr>
        <p:spPr>
          <a:xfrm>
            <a:off x="1600200" y="1801846"/>
            <a:ext cx="8991600" cy="1645920"/>
          </a:xfrm>
        </p:spPr>
        <p:txBody>
          <a:bodyPr/>
          <a:lstStyle/>
          <a:p>
            <a:r>
              <a:rPr lang="en-US" cap="none" dirty="0"/>
              <a:t>Interested in trying out LabArchives?</a:t>
            </a:r>
          </a:p>
        </p:txBody>
      </p:sp>
      <p:sp>
        <p:nvSpPr>
          <p:cNvPr id="5" name="Text Placeholder 4">
            <a:extLst>
              <a:ext uri="{FF2B5EF4-FFF2-40B4-BE49-F238E27FC236}">
                <a16:creationId xmlns:a16="http://schemas.microsoft.com/office/drawing/2014/main" id="{A4CF8243-E512-6343-A9C7-A2C2D44E1F1F}"/>
              </a:ext>
            </a:extLst>
          </p:cNvPr>
          <p:cNvSpPr>
            <a:spLocks noGrp="1"/>
          </p:cNvSpPr>
          <p:nvPr>
            <p:ph type="body" idx="1"/>
          </p:nvPr>
        </p:nvSpPr>
        <p:spPr>
          <a:xfrm>
            <a:off x="2424336" y="3736237"/>
            <a:ext cx="7343328" cy="2326631"/>
          </a:xfrm>
        </p:spPr>
        <p:txBody>
          <a:bodyPr>
            <a:normAutofit/>
          </a:bodyPr>
          <a:lstStyle/>
          <a:p>
            <a:pPr algn="ctr"/>
            <a:r>
              <a:rPr lang="en-US" sz="3200" dirty="0"/>
              <a:t>Attend the LabArchives breakout session!</a:t>
            </a:r>
          </a:p>
          <a:p>
            <a:pPr algn="ctr"/>
            <a:endParaRPr lang="en-US" sz="1000" dirty="0"/>
          </a:p>
          <a:p>
            <a:pPr algn="ctr"/>
            <a:r>
              <a:rPr lang="en-US" sz="3200" dirty="0"/>
              <a:t>MEETING ID: 964 1259 9295</a:t>
            </a:r>
          </a:p>
          <a:p>
            <a:pPr algn="ctr"/>
            <a:r>
              <a:rPr lang="en-US" sz="3200" dirty="0"/>
              <a:t>PASSCODE: 808862</a:t>
            </a:r>
          </a:p>
        </p:txBody>
      </p:sp>
    </p:spTree>
    <p:extLst>
      <p:ext uri="{BB962C8B-B14F-4D97-AF65-F5344CB8AC3E}">
        <p14:creationId xmlns:p14="http://schemas.microsoft.com/office/powerpoint/2010/main" val="1286764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2738D0-B720-754C-99F2-CF54E13A91FC}"/>
              </a:ext>
            </a:extLst>
          </p:cNvPr>
          <p:cNvSpPr>
            <a:spLocks noGrp="1"/>
          </p:cNvSpPr>
          <p:nvPr>
            <p:ph type="title"/>
          </p:nvPr>
        </p:nvSpPr>
        <p:spPr>
          <a:xfrm>
            <a:off x="6900670" y="1355934"/>
            <a:ext cx="4486656" cy="1141497"/>
          </a:xfrm>
        </p:spPr>
        <p:txBody>
          <a:bodyPr/>
          <a:lstStyle/>
          <a:p>
            <a:r>
              <a:rPr lang="en-US" dirty="0"/>
              <a:t>AN OVERVIEW</a:t>
            </a:r>
          </a:p>
        </p:txBody>
      </p:sp>
      <p:sp>
        <p:nvSpPr>
          <p:cNvPr id="7" name="Content Placeholder 6">
            <a:extLst>
              <a:ext uri="{FF2B5EF4-FFF2-40B4-BE49-F238E27FC236}">
                <a16:creationId xmlns:a16="http://schemas.microsoft.com/office/drawing/2014/main" id="{5FA3F01F-399A-C245-9F2F-9D21B8D3AD4F}"/>
              </a:ext>
            </a:extLst>
          </p:cNvPr>
          <p:cNvSpPr>
            <a:spLocks noGrp="1"/>
          </p:cNvSpPr>
          <p:nvPr>
            <p:ph idx="1"/>
          </p:nvPr>
        </p:nvSpPr>
        <p:spPr>
          <a:xfrm>
            <a:off x="6290142" y="2877738"/>
            <a:ext cx="5707711" cy="5248656"/>
          </a:xfrm>
        </p:spPr>
        <p:txBody>
          <a:bodyPr anchor="t">
            <a:normAutofit/>
          </a:bodyPr>
          <a:lstStyle/>
          <a:p>
            <a:r>
              <a:rPr lang="en-US" sz="2400" dirty="0"/>
              <a:t>What are ELNs?</a:t>
            </a:r>
          </a:p>
          <a:p>
            <a:r>
              <a:rPr lang="en-US" sz="2400" dirty="0"/>
              <a:t>Penn’s partnered ELN service: LabArchives</a:t>
            </a:r>
          </a:p>
          <a:p>
            <a:r>
              <a:rPr lang="en-US" sz="2400" dirty="0"/>
              <a:t>What are the advantages to using ELNs?</a:t>
            </a:r>
          </a:p>
          <a:p>
            <a:r>
              <a:rPr lang="en-US" sz="2400" dirty="0"/>
              <a:t>How do I use and integrate ELNs?</a:t>
            </a:r>
          </a:p>
        </p:txBody>
      </p:sp>
    </p:spTree>
    <p:extLst>
      <p:ext uri="{BB962C8B-B14F-4D97-AF65-F5344CB8AC3E}">
        <p14:creationId xmlns:p14="http://schemas.microsoft.com/office/powerpoint/2010/main" val="111768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1586021-AF24-4048-AF81-51F641E4778B}"/>
              </a:ext>
            </a:extLst>
          </p:cNvPr>
          <p:cNvSpPr/>
          <p:nvPr/>
        </p:nvSpPr>
        <p:spPr>
          <a:xfrm>
            <a:off x="-19878" y="6215878"/>
            <a:ext cx="12211878" cy="68187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9">
            <a:extLst>
              <a:ext uri="{FF2B5EF4-FFF2-40B4-BE49-F238E27FC236}">
                <a16:creationId xmlns:a16="http://schemas.microsoft.com/office/drawing/2014/main" id="{7F25349D-57D6-404D-9B94-371BADECCB89}"/>
              </a:ext>
            </a:extLst>
          </p:cNvPr>
          <p:cNvSpPr>
            <a:spLocks noGrp="1"/>
          </p:cNvSpPr>
          <p:nvPr>
            <p:ph sz="half" idx="2"/>
          </p:nvPr>
        </p:nvSpPr>
        <p:spPr>
          <a:xfrm>
            <a:off x="948634" y="2607607"/>
            <a:ext cx="4958080" cy="2596776"/>
          </a:xfrm>
        </p:spPr>
        <p:txBody>
          <a:bodyPr>
            <a:normAutofit lnSpcReduction="10000"/>
          </a:bodyPr>
          <a:lstStyle/>
          <a:p>
            <a:pPr marL="0" indent="0">
              <a:buNone/>
            </a:pPr>
            <a:r>
              <a:rPr lang="en-US" u="sng" dirty="0"/>
              <a:t>Similarities with traditional lab notebooks:</a:t>
            </a:r>
          </a:p>
          <a:p>
            <a:r>
              <a:rPr lang="en-US" dirty="0"/>
              <a:t>Compile protocols </a:t>
            </a:r>
          </a:p>
          <a:p>
            <a:r>
              <a:rPr lang="en-US" dirty="0"/>
              <a:t>Document experiments</a:t>
            </a:r>
          </a:p>
          <a:p>
            <a:r>
              <a:rPr lang="en-US" dirty="0"/>
              <a:t>Store collected data</a:t>
            </a:r>
          </a:p>
          <a:p>
            <a:r>
              <a:rPr lang="en-US" dirty="0"/>
              <a:t>Gather references </a:t>
            </a:r>
          </a:p>
          <a:p>
            <a:r>
              <a:rPr lang="en-US" dirty="0"/>
              <a:t>Serve as an immutable record of your research</a:t>
            </a:r>
          </a:p>
        </p:txBody>
      </p:sp>
      <p:sp>
        <p:nvSpPr>
          <p:cNvPr id="11" name="Content Placeholder 10">
            <a:extLst>
              <a:ext uri="{FF2B5EF4-FFF2-40B4-BE49-F238E27FC236}">
                <a16:creationId xmlns:a16="http://schemas.microsoft.com/office/drawing/2014/main" id="{ED3FEFBF-CA9F-EE4A-9332-33DB879A7CD5}"/>
              </a:ext>
            </a:extLst>
          </p:cNvPr>
          <p:cNvSpPr>
            <a:spLocks noGrp="1"/>
          </p:cNvSpPr>
          <p:nvPr>
            <p:ph sz="quarter" idx="4"/>
          </p:nvPr>
        </p:nvSpPr>
        <p:spPr>
          <a:xfrm>
            <a:off x="6391344" y="2607607"/>
            <a:ext cx="4958079" cy="2596776"/>
          </a:xfrm>
        </p:spPr>
        <p:txBody>
          <a:bodyPr>
            <a:normAutofit lnSpcReduction="10000"/>
          </a:bodyPr>
          <a:lstStyle/>
          <a:p>
            <a:pPr marL="0" indent="0">
              <a:buNone/>
            </a:pPr>
            <a:r>
              <a:rPr lang="en-US" u="sng" dirty="0"/>
              <a:t>Unique and advantageous features of ELNs:</a:t>
            </a:r>
          </a:p>
          <a:p>
            <a:r>
              <a:rPr lang="en-US" dirty="0"/>
              <a:t>Enhanced accessibility </a:t>
            </a:r>
          </a:p>
          <a:p>
            <a:r>
              <a:rPr lang="en-US" dirty="0"/>
              <a:t>Enhanced searchability (e.g., searchable with keywords)</a:t>
            </a:r>
          </a:p>
          <a:p>
            <a:r>
              <a:rPr lang="en-US" dirty="0"/>
              <a:t>Secure and redundant </a:t>
            </a:r>
          </a:p>
          <a:p>
            <a:r>
              <a:rPr lang="en-US" dirty="0"/>
              <a:t>Easier, more flexible organization</a:t>
            </a:r>
          </a:p>
          <a:p>
            <a:r>
              <a:rPr lang="en-US" dirty="0"/>
              <a:t>Can track and review all changes</a:t>
            </a:r>
          </a:p>
        </p:txBody>
      </p:sp>
      <p:sp>
        <p:nvSpPr>
          <p:cNvPr id="5" name="Title 4">
            <a:extLst>
              <a:ext uri="{FF2B5EF4-FFF2-40B4-BE49-F238E27FC236}">
                <a16:creationId xmlns:a16="http://schemas.microsoft.com/office/drawing/2014/main" id="{8D1C4D11-8E6F-3448-B2E0-9258C7FAB90A}"/>
              </a:ext>
            </a:extLst>
          </p:cNvPr>
          <p:cNvSpPr>
            <a:spLocks noGrp="1"/>
          </p:cNvSpPr>
          <p:nvPr>
            <p:ph type="title"/>
          </p:nvPr>
        </p:nvSpPr>
        <p:spPr>
          <a:xfrm>
            <a:off x="2231136" y="447148"/>
            <a:ext cx="7729728" cy="1188720"/>
          </a:xfrm>
        </p:spPr>
        <p:txBody>
          <a:bodyPr/>
          <a:lstStyle/>
          <a:p>
            <a:r>
              <a:rPr lang="en-US" cap="none" dirty="0"/>
              <a:t>What are ELNs?</a:t>
            </a:r>
          </a:p>
        </p:txBody>
      </p:sp>
      <p:sp>
        <p:nvSpPr>
          <p:cNvPr id="8" name="TextBox 7">
            <a:extLst>
              <a:ext uri="{FF2B5EF4-FFF2-40B4-BE49-F238E27FC236}">
                <a16:creationId xmlns:a16="http://schemas.microsoft.com/office/drawing/2014/main" id="{910FB019-8E7B-154A-9374-36725D018215}"/>
              </a:ext>
            </a:extLst>
          </p:cNvPr>
          <p:cNvSpPr txBox="1"/>
          <p:nvPr/>
        </p:nvSpPr>
        <p:spPr>
          <a:xfrm>
            <a:off x="2296650" y="1791325"/>
            <a:ext cx="7664214" cy="400110"/>
          </a:xfrm>
          <a:prstGeom prst="rect">
            <a:avLst/>
          </a:prstGeom>
          <a:noFill/>
        </p:spPr>
        <p:txBody>
          <a:bodyPr wrap="none" rtlCol="0">
            <a:spAutoFit/>
          </a:bodyPr>
          <a:lstStyle/>
          <a:p>
            <a:r>
              <a:rPr lang="en-US" sz="2000" b="1" dirty="0">
                <a:solidFill>
                  <a:schemeClr val="accent2">
                    <a:lumMod val="50000"/>
                  </a:schemeClr>
                </a:solidFill>
              </a:rPr>
              <a:t>An ELN is a digital record of your research process and results</a:t>
            </a:r>
            <a:r>
              <a:rPr lang="en-US" sz="2000" dirty="0">
                <a:solidFill>
                  <a:schemeClr val="accent2">
                    <a:lumMod val="50000"/>
                  </a:schemeClr>
                </a:solidFill>
              </a:rPr>
              <a:t>.</a:t>
            </a:r>
          </a:p>
        </p:txBody>
      </p:sp>
      <p:sp>
        <p:nvSpPr>
          <p:cNvPr id="13" name="TextBox 12">
            <a:extLst>
              <a:ext uri="{FF2B5EF4-FFF2-40B4-BE49-F238E27FC236}">
                <a16:creationId xmlns:a16="http://schemas.microsoft.com/office/drawing/2014/main" id="{7C45EA42-F67E-C145-824B-12ED389B68F0}"/>
              </a:ext>
            </a:extLst>
          </p:cNvPr>
          <p:cNvSpPr txBox="1"/>
          <p:nvPr/>
        </p:nvSpPr>
        <p:spPr>
          <a:xfrm>
            <a:off x="948634" y="6329754"/>
            <a:ext cx="10779361" cy="400110"/>
          </a:xfrm>
          <a:prstGeom prst="rect">
            <a:avLst/>
          </a:prstGeom>
          <a:noFill/>
        </p:spPr>
        <p:txBody>
          <a:bodyPr wrap="none" rtlCol="0">
            <a:spAutoFit/>
          </a:bodyPr>
          <a:lstStyle/>
          <a:p>
            <a:r>
              <a:rPr lang="en-US" sz="2000" b="1" dirty="0">
                <a:solidFill>
                  <a:schemeClr val="bg1"/>
                </a:solidFill>
              </a:rPr>
              <a:t>ELNs have many features of a traditional, paper-based lab notebook, with added benefits. </a:t>
            </a:r>
          </a:p>
        </p:txBody>
      </p:sp>
    </p:spTree>
    <p:extLst>
      <p:ext uri="{BB962C8B-B14F-4D97-AF65-F5344CB8AC3E}">
        <p14:creationId xmlns:p14="http://schemas.microsoft.com/office/powerpoint/2010/main" val="283937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6A042-1342-2741-B198-A9630376BC1A}"/>
              </a:ext>
            </a:extLst>
          </p:cNvPr>
          <p:cNvSpPr>
            <a:spLocks noGrp="1"/>
          </p:cNvSpPr>
          <p:nvPr>
            <p:ph type="title"/>
          </p:nvPr>
        </p:nvSpPr>
        <p:spPr>
          <a:xfrm>
            <a:off x="858078" y="523614"/>
            <a:ext cx="10475844" cy="1188720"/>
          </a:xfrm>
        </p:spPr>
        <p:txBody>
          <a:bodyPr/>
          <a:lstStyle/>
          <a:p>
            <a:r>
              <a:rPr lang="en-US" cap="none" dirty="0">
                <a:cs typeface="Al Bayan Plain" pitchFamily="2" charset="-78"/>
              </a:rPr>
              <a:t>LabArchives – Penn’s partnered ELN provider</a:t>
            </a:r>
            <a:endParaRPr lang="en-US" dirty="0">
              <a:cs typeface="Al Bayan Plain" pitchFamily="2" charset="-78"/>
            </a:endParaRPr>
          </a:p>
        </p:txBody>
      </p:sp>
      <p:pic>
        <p:nvPicPr>
          <p:cNvPr id="12" name="Picture 11" descr="Graphical user interface, application, Teams&#10;&#10;Description automatically generated">
            <a:extLst>
              <a:ext uri="{FF2B5EF4-FFF2-40B4-BE49-F238E27FC236}">
                <a16:creationId xmlns:a16="http://schemas.microsoft.com/office/drawing/2014/main" id="{9920ED14-B993-8F44-A6F2-F32EAF99BE12}"/>
              </a:ext>
            </a:extLst>
          </p:cNvPr>
          <p:cNvPicPr>
            <a:picLocks noChangeAspect="1"/>
          </p:cNvPicPr>
          <p:nvPr/>
        </p:nvPicPr>
        <p:blipFill>
          <a:blip r:embed="rId3"/>
          <a:stretch>
            <a:fillRect/>
          </a:stretch>
        </p:blipFill>
        <p:spPr>
          <a:xfrm>
            <a:off x="4512365" y="1895663"/>
            <a:ext cx="6821557" cy="4136886"/>
          </a:xfrm>
          <a:prstGeom prst="rect">
            <a:avLst/>
          </a:prstGeom>
        </p:spPr>
      </p:pic>
      <p:sp>
        <p:nvSpPr>
          <p:cNvPr id="13" name="Content Placeholder 9">
            <a:extLst>
              <a:ext uri="{FF2B5EF4-FFF2-40B4-BE49-F238E27FC236}">
                <a16:creationId xmlns:a16="http://schemas.microsoft.com/office/drawing/2014/main" id="{32700BBA-A472-C248-B69B-EE085A119DA3}"/>
              </a:ext>
            </a:extLst>
          </p:cNvPr>
          <p:cNvSpPr>
            <a:spLocks noGrp="1"/>
          </p:cNvSpPr>
          <p:nvPr>
            <p:ph sz="half" idx="2"/>
          </p:nvPr>
        </p:nvSpPr>
        <p:spPr>
          <a:xfrm>
            <a:off x="858077" y="1938038"/>
            <a:ext cx="3495261" cy="2123336"/>
          </a:xfrm>
        </p:spPr>
        <p:txBody>
          <a:bodyPr>
            <a:normAutofit/>
          </a:bodyPr>
          <a:lstStyle/>
          <a:p>
            <a:pPr marL="0" indent="0">
              <a:buNone/>
            </a:pPr>
            <a:r>
              <a:rPr lang="en-US" sz="2400" u="sng" dirty="0"/>
              <a:t>LabArchives</a:t>
            </a:r>
          </a:p>
          <a:p>
            <a:r>
              <a:rPr lang="en-US" sz="2400" dirty="0"/>
              <a:t>Common ELN features</a:t>
            </a:r>
          </a:p>
          <a:p>
            <a:r>
              <a:rPr lang="en-US" sz="2400" dirty="0"/>
              <a:t>Legal/security protection</a:t>
            </a:r>
          </a:p>
          <a:p>
            <a:r>
              <a:rPr lang="en-US" sz="2400" dirty="0"/>
              <a:t>Free for Penn students</a:t>
            </a:r>
          </a:p>
          <a:p>
            <a:endParaRPr lang="en-US" sz="2000" dirty="0"/>
          </a:p>
          <a:p>
            <a:endParaRPr lang="en-US" sz="2000" dirty="0"/>
          </a:p>
        </p:txBody>
      </p:sp>
      <p:sp>
        <p:nvSpPr>
          <p:cNvPr id="14" name="Content Placeholder 9">
            <a:extLst>
              <a:ext uri="{FF2B5EF4-FFF2-40B4-BE49-F238E27FC236}">
                <a16:creationId xmlns:a16="http://schemas.microsoft.com/office/drawing/2014/main" id="{85299862-DAAD-C54F-9A86-408B331F9224}"/>
              </a:ext>
            </a:extLst>
          </p:cNvPr>
          <p:cNvSpPr txBox="1">
            <a:spLocks/>
          </p:cNvSpPr>
          <p:nvPr/>
        </p:nvSpPr>
        <p:spPr>
          <a:xfrm>
            <a:off x="858077" y="4076958"/>
            <a:ext cx="3495261" cy="212333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400" u="sng" dirty="0"/>
              <a:t>Other options:</a:t>
            </a:r>
          </a:p>
          <a:p>
            <a:r>
              <a:rPr lang="en-US" sz="2400" dirty="0"/>
              <a:t>Evernote</a:t>
            </a:r>
          </a:p>
          <a:p>
            <a:r>
              <a:rPr lang="en-US" sz="2400" dirty="0"/>
              <a:t>OneNote</a:t>
            </a:r>
          </a:p>
          <a:p>
            <a:r>
              <a:rPr lang="en-US" sz="2400" dirty="0"/>
              <a:t>Google Drive/Box</a:t>
            </a:r>
          </a:p>
          <a:p>
            <a:endParaRPr lang="en-US" sz="2000" dirty="0"/>
          </a:p>
          <a:p>
            <a:endParaRPr lang="en-US" sz="2000" dirty="0"/>
          </a:p>
        </p:txBody>
      </p:sp>
      <p:sp>
        <p:nvSpPr>
          <p:cNvPr id="15" name="Rectangle 14">
            <a:extLst>
              <a:ext uri="{FF2B5EF4-FFF2-40B4-BE49-F238E27FC236}">
                <a16:creationId xmlns:a16="http://schemas.microsoft.com/office/drawing/2014/main" id="{FE536793-6CA2-8847-AB4E-F69395B78A0A}"/>
              </a:ext>
            </a:extLst>
          </p:cNvPr>
          <p:cNvSpPr/>
          <p:nvPr/>
        </p:nvSpPr>
        <p:spPr>
          <a:xfrm>
            <a:off x="-61443" y="6215878"/>
            <a:ext cx="12364279" cy="68187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5D3FC1D-DA1E-B849-8B6B-799DE79B5C92}"/>
              </a:ext>
            </a:extLst>
          </p:cNvPr>
          <p:cNvSpPr txBox="1"/>
          <p:nvPr/>
        </p:nvSpPr>
        <p:spPr>
          <a:xfrm>
            <a:off x="339588" y="6356762"/>
            <a:ext cx="11852412" cy="400110"/>
          </a:xfrm>
          <a:prstGeom prst="rect">
            <a:avLst/>
          </a:prstGeom>
          <a:noFill/>
        </p:spPr>
        <p:txBody>
          <a:bodyPr wrap="none" rtlCol="0">
            <a:spAutoFit/>
          </a:bodyPr>
          <a:lstStyle/>
          <a:p>
            <a:r>
              <a:rPr lang="en-US" sz="2000" b="1" dirty="0">
                <a:solidFill>
                  <a:schemeClr val="bg1"/>
                </a:solidFill>
              </a:rPr>
              <a:t>You can use a combination of ELNs and other data storage tools to best suit your individual needs. </a:t>
            </a:r>
          </a:p>
        </p:txBody>
      </p:sp>
    </p:spTree>
    <p:extLst>
      <p:ext uri="{BB962C8B-B14F-4D97-AF65-F5344CB8AC3E}">
        <p14:creationId xmlns:p14="http://schemas.microsoft.com/office/powerpoint/2010/main" val="154354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Icon&#10;&#10;Description automatically generated">
            <a:extLst>
              <a:ext uri="{FF2B5EF4-FFF2-40B4-BE49-F238E27FC236}">
                <a16:creationId xmlns:a16="http://schemas.microsoft.com/office/drawing/2014/main" id="{D71989FF-F9D5-4042-9B22-4D64CFF3F2A3}"/>
              </a:ext>
            </a:extLst>
          </p:cNvPr>
          <p:cNvPicPr>
            <a:picLocks noGrp="1" noChangeAspect="1"/>
          </p:cNvPicPr>
          <p:nvPr>
            <p:ph idx="1"/>
          </p:nvPr>
        </p:nvPicPr>
        <p:blipFill>
          <a:blip r:embed="rId3"/>
          <a:stretch>
            <a:fillRect/>
          </a:stretch>
        </p:blipFill>
        <p:spPr>
          <a:xfrm>
            <a:off x="6096000" y="1887354"/>
            <a:ext cx="5626106" cy="4549812"/>
          </a:xfrm>
        </p:spPr>
      </p:pic>
      <p:sp>
        <p:nvSpPr>
          <p:cNvPr id="11" name="Title 5">
            <a:extLst>
              <a:ext uri="{FF2B5EF4-FFF2-40B4-BE49-F238E27FC236}">
                <a16:creationId xmlns:a16="http://schemas.microsoft.com/office/drawing/2014/main" id="{2A64AD58-BADA-374A-97EA-07D6DCB4421D}"/>
              </a:ext>
            </a:extLst>
          </p:cNvPr>
          <p:cNvSpPr>
            <a:spLocks noGrp="1"/>
          </p:cNvSpPr>
          <p:nvPr>
            <p:ph type="title"/>
          </p:nvPr>
        </p:nvSpPr>
        <p:spPr>
          <a:xfrm>
            <a:off x="858078" y="523614"/>
            <a:ext cx="10475844" cy="1188720"/>
          </a:xfrm>
        </p:spPr>
        <p:txBody>
          <a:bodyPr/>
          <a:lstStyle/>
          <a:p>
            <a:r>
              <a:rPr lang="en-US" cap="none" dirty="0">
                <a:cs typeface="Al Bayan Plain" pitchFamily="2" charset="-78"/>
              </a:rPr>
              <a:t>ELNs are easily accessible</a:t>
            </a:r>
            <a:endParaRPr lang="en-US" dirty="0">
              <a:cs typeface="Al Bayan Plain" pitchFamily="2" charset="-78"/>
            </a:endParaRPr>
          </a:p>
        </p:txBody>
      </p:sp>
      <p:sp>
        <p:nvSpPr>
          <p:cNvPr id="14" name="Content Placeholder 9">
            <a:extLst>
              <a:ext uri="{FF2B5EF4-FFF2-40B4-BE49-F238E27FC236}">
                <a16:creationId xmlns:a16="http://schemas.microsoft.com/office/drawing/2014/main" id="{D970F086-C0F6-7746-8D47-0107F066E9DE}"/>
              </a:ext>
            </a:extLst>
          </p:cNvPr>
          <p:cNvSpPr txBox="1">
            <a:spLocks/>
          </p:cNvSpPr>
          <p:nvPr/>
        </p:nvSpPr>
        <p:spPr>
          <a:xfrm>
            <a:off x="858077" y="1990136"/>
            <a:ext cx="5078895" cy="4344249"/>
          </a:xfrm>
          <a:prstGeom prst="rect">
            <a:avLst/>
          </a:prstGeom>
        </p:spPr>
        <p:txBody>
          <a:bodyP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400" dirty="0"/>
              <a:t>Cloud-based system allows you to access your ELN from wherever you are whenever you want. </a:t>
            </a:r>
          </a:p>
          <a:p>
            <a:endParaRPr lang="en-US" sz="1000" dirty="0"/>
          </a:p>
          <a:p>
            <a:r>
              <a:rPr lang="en-US" sz="2400" dirty="0"/>
              <a:t>LabArchives has apps for mobile devices and tablets and runs through the web browser for laptops/desktops. </a:t>
            </a:r>
          </a:p>
          <a:p>
            <a:endParaRPr lang="en-US" sz="1000" dirty="0"/>
          </a:p>
          <a:p>
            <a:r>
              <a:rPr lang="en-US" sz="2400" dirty="0"/>
              <a:t>Can also download files for easy offline viewing</a:t>
            </a:r>
          </a:p>
          <a:p>
            <a:endParaRPr lang="en-US" sz="2000" dirty="0"/>
          </a:p>
        </p:txBody>
      </p:sp>
    </p:spTree>
    <p:extLst>
      <p:ext uri="{BB962C8B-B14F-4D97-AF65-F5344CB8AC3E}">
        <p14:creationId xmlns:p14="http://schemas.microsoft.com/office/powerpoint/2010/main" val="1372043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2A64AD58-BADA-374A-97EA-07D6DCB4421D}"/>
              </a:ext>
            </a:extLst>
          </p:cNvPr>
          <p:cNvSpPr>
            <a:spLocks noGrp="1"/>
          </p:cNvSpPr>
          <p:nvPr>
            <p:ph type="title"/>
          </p:nvPr>
        </p:nvSpPr>
        <p:spPr>
          <a:xfrm>
            <a:off x="858078" y="523614"/>
            <a:ext cx="10475844" cy="1188720"/>
          </a:xfrm>
        </p:spPr>
        <p:txBody>
          <a:bodyPr/>
          <a:lstStyle/>
          <a:p>
            <a:r>
              <a:rPr lang="en-US" cap="none" dirty="0">
                <a:cs typeface="Al Bayan Plain" pitchFamily="2" charset="-78"/>
              </a:rPr>
              <a:t>ELNs offer enhanced searchability</a:t>
            </a:r>
            <a:endParaRPr lang="en-US" dirty="0">
              <a:cs typeface="Al Bayan Plain" pitchFamily="2" charset="-78"/>
            </a:endParaRPr>
          </a:p>
        </p:txBody>
      </p:sp>
      <p:pic>
        <p:nvPicPr>
          <p:cNvPr id="5" name="Picture 4" descr="Graphical user interface, application&#10;&#10;Description automatically generated">
            <a:extLst>
              <a:ext uri="{FF2B5EF4-FFF2-40B4-BE49-F238E27FC236}">
                <a16:creationId xmlns:a16="http://schemas.microsoft.com/office/drawing/2014/main" id="{E9A9CD1C-C033-C343-BEE3-F533F1F2EC2E}"/>
              </a:ext>
            </a:extLst>
          </p:cNvPr>
          <p:cNvPicPr>
            <a:picLocks noChangeAspect="1"/>
          </p:cNvPicPr>
          <p:nvPr/>
        </p:nvPicPr>
        <p:blipFill>
          <a:blip r:embed="rId3"/>
          <a:stretch>
            <a:fillRect/>
          </a:stretch>
        </p:blipFill>
        <p:spPr>
          <a:xfrm>
            <a:off x="858078" y="1842971"/>
            <a:ext cx="3574774" cy="4222439"/>
          </a:xfrm>
          <a:prstGeom prst="rect">
            <a:avLst/>
          </a:prstGeom>
        </p:spPr>
      </p:pic>
      <p:sp>
        <p:nvSpPr>
          <p:cNvPr id="7" name="TextBox 6">
            <a:extLst>
              <a:ext uri="{FF2B5EF4-FFF2-40B4-BE49-F238E27FC236}">
                <a16:creationId xmlns:a16="http://schemas.microsoft.com/office/drawing/2014/main" id="{D5625EEE-67FA-9442-A343-568A7527339C}"/>
              </a:ext>
            </a:extLst>
          </p:cNvPr>
          <p:cNvSpPr txBox="1"/>
          <p:nvPr/>
        </p:nvSpPr>
        <p:spPr>
          <a:xfrm>
            <a:off x="4930951" y="1909274"/>
            <a:ext cx="6402971" cy="830997"/>
          </a:xfrm>
          <a:prstGeom prst="rect">
            <a:avLst/>
          </a:prstGeom>
          <a:noFill/>
        </p:spPr>
        <p:txBody>
          <a:bodyPr wrap="square" rtlCol="0">
            <a:spAutoFit/>
          </a:bodyPr>
          <a:lstStyle/>
          <a:p>
            <a:r>
              <a:rPr lang="en-US" sz="2400" dirty="0"/>
              <a:t>Using </a:t>
            </a:r>
            <a:r>
              <a:rPr lang="en-US" sz="2400" b="1" dirty="0"/>
              <a:t>keywords</a:t>
            </a:r>
            <a:r>
              <a:rPr lang="en-US" sz="2400" dirty="0"/>
              <a:t> or </a:t>
            </a:r>
            <a:r>
              <a:rPr lang="en-US" sz="2400" b="1" dirty="0"/>
              <a:t>phrases</a:t>
            </a:r>
            <a:r>
              <a:rPr lang="en-US" sz="2400" dirty="0"/>
              <a:t>, you can search entire ELNs.</a:t>
            </a:r>
          </a:p>
        </p:txBody>
      </p:sp>
      <p:sp>
        <p:nvSpPr>
          <p:cNvPr id="8" name="Frame 7">
            <a:extLst>
              <a:ext uri="{FF2B5EF4-FFF2-40B4-BE49-F238E27FC236}">
                <a16:creationId xmlns:a16="http://schemas.microsoft.com/office/drawing/2014/main" id="{800B22E5-DBCF-B443-927E-85CFEA9CD504}"/>
              </a:ext>
            </a:extLst>
          </p:cNvPr>
          <p:cNvSpPr/>
          <p:nvPr/>
        </p:nvSpPr>
        <p:spPr>
          <a:xfrm>
            <a:off x="742009" y="3768210"/>
            <a:ext cx="3806912" cy="433952"/>
          </a:xfrm>
          <a:prstGeom prst="frame">
            <a:avLst/>
          </a:prstGeom>
          <a:solidFill>
            <a:schemeClr val="accent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ontent Placeholder 9">
            <a:extLst>
              <a:ext uri="{FF2B5EF4-FFF2-40B4-BE49-F238E27FC236}">
                <a16:creationId xmlns:a16="http://schemas.microsoft.com/office/drawing/2014/main" id="{65884EBC-D7BB-F549-B461-4977171B05EC}"/>
              </a:ext>
            </a:extLst>
          </p:cNvPr>
          <p:cNvSpPr txBox="1">
            <a:spLocks/>
          </p:cNvSpPr>
          <p:nvPr/>
        </p:nvSpPr>
        <p:spPr>
          <a:xfrm>
            <a:off x="4930951" y="2954831"/>
            <a:ext cx="6519040" cy="4344249"/>
          </a:xfrm>
          <a:prstGeom prst="rect">
            <a:avLst/>
          </a:prstGeom>
        </p:spPr>
        <p:txBody>
          <a:bodyP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2400" dirty="0"/>
              <a:t>You can restrict and refine your search to entries created by certain users, entries of a specific type, and/or entries within a specific date range.</a:t>
            </a:r>
          </a:p>
          <a:p>
            <a:endParaRPr lang="en-US" sz="2000" dirty="0"/>
          </a:p>
        </p:txBody>
      </p:sp>
      <p:sp>
        <p:nvSpPr>
          <p:cNvPr id="16" name="Frame 15">
            <a:extLst>
              <a:ext uri="{FF2B5EF4-FFF2-40B4-BE49-F238E27FC236}">
                <a16:creationId xmlns:a16="http://schemas.microsoft.com/office/drawing/2014/main" id="{C43A528D-155A-0640-965C-6C6DC7F9A8CA}"/>
              </a:ext>
            </a:extLst>
          </p:cNvPr>
          <p:cNvSpPr/>
          <p:nvPr/>
        </p:nvSpPr>
        <p:spPr>
          <a:xfrm>
            <a:off x="742009" y="4498356"/>
            <a:ext cx="3806912" cy="433952"/>
          </a:xfrm>
          <a:prstGeom prst="frame">
            <a:avLst/>
          </a:prstGeom>
          <a:solidFill>
            <a:schemeClr val="accent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3862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2A64AD58-BADA-374A-97EA-07D6DCB4421D}"/>
              </a:ext>
            </a:extLst>
          </p:cNvPr>
          <p:cNvSpPr>
            <a:spLocks noGrp="1"/>
          </p:cNvSpPr>
          <p:nvPr>
            <p:ph type="title"/>
          </p:nvPr>
        </p:nvSpPr>
        <p:spPr>
          <a:xfrm>
            <a:off x="858078" y="523614"/>
            <a:ext cx="10475844" cy="1188720"/>
          </a:xfrm>
        </p:spPr>
        <p:txBody>
          <a:bodyPr/>
          <a:lstStyle/>
          <a:p>
            <a:r>
              <a:rPr lang="en-US" cap="none" dirty="0">
                <a:cs typeface="Al Bayan Plain" pitchFamily="2" charset="-78"/>
              </a:rPr>
              <a:t>ELNs offer enhanced searchability</a:t>
            </a:r>
            <a:endParaRPr lang="en-US" dirty="0">
              <a:cs typeface="Al Bayan Plain" pitchFamily="2" charset="-78"/>
            </a:endParaRPr>
          </a:p>
        </p:txBody>
      </p:sp>
      <p:sp>
        <p:nvSpPr>
          <p:cNvPr id="9" name="Rectangle 8">
            <a:extLst>
              <a:ext uri="{FF2B5EF4-FFF2-40B4-BE49-F238E27FC236}">
                <a16:creationId xmlns:a16="http://schemas.microsoft.com/office/drawing/2014/main" id="{0E0260C4-31F7-D14F-BE39-86A1FB24DE8D}"/>
              </a:ext>
            </a:extLst>
          </p:cNvPr>
          <p:cNvSpPr/>
          <p:nvPr/>
        </p:nvSpPr>
        <p:spPr>
          <a:xfrm>
            <a:off x="-19878" y="6215878"/>
            <a:ext cx="12364278" cy="68187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D39B185-E539-C84B-B227-444BA162590E}"/>
              </a:ext>
            </a:extLst>
          </p:cNvPr>
          <p:cNvSpPr txBox="1"/>
          <p:nvPr/>
        </p:nvSpPr>
        <p:spPr>
          <a:xfrm>
            <a:off x="2573689" y="6347178"/>
            <a:ext cx="7044621" cy="400110"/>
          </a:xfrm>
          <a:prstGeom prst="rect">
            <a:avLst/>
          </a:prstGeom>
          <a:noFill/>
        </p:spPr>
        <p:txBody>
          <a:bodyPr wrap="none" rtlCol="0">
            <a:spAutoFit/>
          </a:bodyPr>
          <a:lstStyle/>
          <a:p>
            <a:r>
              <a:rPr lang="en-US" sz="2000" b="1" dirty="0">
                <a:solidFill>
                  <a:schemeClr val="bg1"/>
                </a:solidFill>
              </a:rPr>
              <a:t>ELNs are searchable, so finding things is easier and faster. </a:t>
            </a:r>
          </a:p>
        </p:txBody>
      </p:sp>
      <p:pic>
        <p:nvPicPr>
          <p:cNvPr id="3" name="Picture 2" descr="Graphical user interface, text, application, email&#10;&#10;Description automatically generated">
            <a:extLst>
              <a:ext uri="{FF2B5EF4-FFF2-40B4-BE49-F238E27FC236}">
                <a16:creationId xmlns:a16="http://schemas.microsoft.com/office/drawing/2014/main" id="{494FF1C9-D4DF-3941-8ACA-4CB3544EFA21}"/>
              </a:ext>
            </a:extLst>
          </p:cNvPr>
          <p:cNvPicPr>
            <a:picLocks noChangeAspect="1"/>
          </p:cNvPicPr>
          <p:nvPr/>
        </p:nvPicPr>
        <p:blipFill>
          <a:blip r:embed="rId3"/>
          <a:stretch>
            <a:fillRect/>
          </a:stretch>
        </p:blipFill>
        <p:spPr>
          <a:xfrm>
            <a:off x="2990849" y="1843634"/>
            <a:ext cx="6210300" cy="4038600"/>
          </a:xfrm>
          <a:prstGeom prst="rect">
            <a:avLst/>
          </a:prstGeom>
        </p:spPr>
      </p:pic>
    </p:spTree>
    <p:extLst>
      <p:ext uri="{BB962C8B-B14F-4D97-AF65-F5344CB8AC3E}">
        <p14:creationId xmlns:p14="http://schemas.microsoft.com/office/powerpoint/2010/main" val="214831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2A64AD58-BADA-374A-97EA-07D6DCB4421D}"/>
              </a:ext>
            </a:extLst>
          </p:cNvPr>
          <p:cNvSpPr>
            <a:spLocks noGrp="1"/>
          </p:cNvSpPr>
          <p:nvPr>
            <p:ph type="title"/>
          </p:nvPr>
        </p:nvSpPr>
        <p:spPr>
          <a:xfrm>
            <a:off x="858078" y="523614"/>
            <a:ext cx="10475844" cy="1188720"/>
          </a:xfrm>
        </p:spPr>
        <p:txBody>
          <a:bodyPr/>
          <a:lstStyle/>
          <a:p>
            <a:r>
              <a:rPr lang="en-US" cap="none" dirty="0">
                <a:cs typeface="Al Bayan Plain" pitchFamily="2" charset="-78"/>
              </a:rPr>
              <a:t>LabArchives is secure and stored in multiple locations</a:t>
            </a:r>
            <a:endParaRPr lang="en-US" dirty="0">
              <a:cs typeface="Al Bayan Plain" pitchFamily="2" charset="-78"/>
            </a:endParaRPr>
          </a:p>
        </p:txBody>
      </p:sp>
      <p:sp>
        <p:nvSpPr>
          <p:cNvPr id="3" name="Content Placeholder 9">
            <a:extLst>
              <a:ext uri="{FF2B5EF4-FFF2-40B4-BE49-F238E27FC236}">
                <a16:creationId xmlns:a16="http://schemas.microsoft.com/office/drawing/2014/main" id="{2F957D7A-1D85-8C4B-8D27-559B8CA5E242}"/>
              </a:ext>
            </a:extLst>
          </p:cNvPr>
          <p:cNvSpPr txBox="1">
            <a:spLocks/>
          </p:cNvSpPr>
          <p:nvPr/>
        </p:nvSpPr>
        <p:spPr>
          <a:xfrm>
            <a:off x="858077" y="1990136"/>
            <a:ext cx="10475844" cy="4344249"/>
          </a:xfrm>
          <a:prstGeom prst="rect">
            <a:avLst/>
          </a:prstGeom>
        </p:spPr>
        <p:txBody>
          <a:bodyP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400" dirty="0"/>
              <a:t>LabArchives ELN data are </a:t>
            </a:r>
            <a:r>
              <a:rPr lang="en-US" sz="2400" b="1" dirty="0"/>
              <a:t>securely stored on serves off-site </a:t>
            </a:r>
          </a:p>
          <a:p>
            <a:pPr lvl="1"/>
            <a:r>
              <a:rPr lang="en-US" sz="2200" dirty="0"/>
              <a:t>Password protected (aka </a:t>
            </a:r>
            <a:r>
              <a:rPr lang="en-US" sz="2200" u="sng" dirty="0"/>
              <a:t>requires </a:t>
            </a:r>
            <a:r>
              <a:rPr lang="en-US" sz="2200" u="sng" dirty="0" err="1"/>
              <a:t>PennKey</a:t>
            </a:r>
            <a:r>
              <a:rPr lang="en-US" sz="2200" u="sng" dirty="0"/>
              <a:t> &amp; two-factor authentication</a:t>
            </a:r>
            <a:r>
              <a:rPr lang="en-US" sz="2200" dirty="0"/>
              <a:t>)</a:t>
            </a:r>
          </a:p>
          <a:p>
            <a:pPr lvl="1"/>
            <a:r>
              <a:rPr lang="en-US" sz="2200" dirty="0"/>
              <a:t>Data is </a:t>
            </a:r>
            <a:r>
              <a:rPr lang="en-US" sz="2200" u="sng" dirty="0"/>
              <a:t>encrypted</a:t>
            </a:r>
            <a:r>
              <a:rPr lang="en-US" sz="2200" dirty="0"/>
              <a:t> in transit and on servers</a:t>
            </a:r>
          </a:p>
          <a:p>
            <a:pPr lvl="1"/>
            <a:r>
              <a:rPr lang="en-US" sz="2200" dirty="0"/>
              <a:t>Security measures are routinely </a:t>
            </a:r>
            <a:r>
              <a:rPr lang="en-US" sz="2200" u="sng" dirty="0"/>
              <a:t>tested</a:t>
            </a:r>
            <a:r>
              <a:rPr lang="en-US" sz="2200" dirty="0"/>
              <a:t> and </a:t>
            </a:r>
            <a:r>
              <a:rPr lang="en-US" sz="2200" u="sng" dirty="0"/>
              <a:t>upgraded</a:t>
            </a:r>
          </a:p>
          <a:p>
            <a:pPr lvl="1"/>
            <a:endParaRPr lang="en-US" sz="1000" u="sng" dirty="0"/>
          </a:p>
          <a:p>
            <a:r>
              <a:rPr lang="en-US" sz="2400" dirty="0"/>
              <a:t>LabArchives ELN data are stored in multiple locations </a:t>
            </a:r>
          </a:p>
          <a:p>
            <a:pPr lvl="1"/>
            <a:r>
              <a:rPr lang="en-US" sz="2200" dirty="0"/>
              <a:t>Primary on East Coast, secondary on West Cost</a:t>
            </a:r>
          </a:p>
          <a:p>
            <a:pPr lvl="1"/>
            <a:r>
              <a:rPr lang="en-US" sz="2200" dirty="0"/>
              <a:t>Backups stored in multiple locations off-site to protect against disasters (fires, flooding, etc.)</a:t>
            </a:r>
          </a:p>
          <a:p>
            <a:pPr lvl="1"/>
            <a:endParaRPr lang="en-US" sz="2200" dirty="0"/>
          </a:p>
          <a:p>
            <a:endParaRPr lang="en-US" sz="1000" dirty="0"/>
          </a:p>
          <a:p>
            <a:endParaRPr lang="en-US" sz="2000" dirty="0"/>
          </a:p>
        </p:txBody>
      </p:sp>
    </p:spTree>
    <p:extLst>
      <p:ext uri="{BB962C8B-B14F-4D97-AF65-F5344CB8AC3E}">
        <p14:creationId xmlns:p14="http://schemas.microsoft.com/office/powerpoint/2010/main" val="4016973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2A64AD58-BADA-374A-97EA-07D6DCB4421D}"/>
              </a:ext>
            </a:extLst>
          </p:cNvPr>
          <p:cNvSpPr>
            <a:spLocks noGrp="1"/>
          </p:cNvSpPr>
          <p:nvPr>
            <p:ph type="title"/>
          </p:nvPr>
        </p:nvSpPr>
        <p:spPr>
          <a:xfrm>
            <a:off x="858078" y="523614"/>
            <a:ext cx="10475844" cy="1188720"/>
          </a:xfrm>
        </p:spPr>
        <p:txBody>
          <a:bodyPr/>
          <a:lstStyle/>
          <a:p>
            <a:r>
              <a:rPr lang="en-US" cap="none" dirty="0">
                <a:cs typeface="Al Bayan Plain" pitchFamily="2" charset="-78"/>
              </a:rPr>
              <a:t>LabArchives and ELNs allow for flexible organization</a:t>
            </a:r>
            <a:endParaRPr lang="en-US" dirty="0">
              <a:cs typeface="Al Bayan Plain" pitchFamily="2" charset="-78"/>
            </a:endParaRPr>
          </a:p>
        </p:txBody>
      </p:sp>
      <p:pic>
        <p:nvPicPr>
          <p:cNvPr id="3" name="Picture 2" descr="A picture containing table&#10;&#10;Description automatically generated">
            <a:extLst>
              <a:ext uri="{FF2B5EF4-FFF2-40B4-BE49-F238E27FC236}">
                <a16:creationId xmlns:a16="http://schemas.microsoft.com/office/drawing/2014/main" id="{4345AD8A-4B11-8543-8DC1-3960C08CA5E1}"/>
              </a:ext>
            </a:extLst>
          </p:cNvPr>
          <p:cNvPicPr>
            <a:picLocks noChangeAspect="1"/>
          </p:cNvPicPr>
          <p:nvPr/>
        </p:nvPicPr>
        <p:blipFill rotWithShape="1">
          <a:blip r:embed="rId3"/>
          <a:srcRect b="70608"/>
          <a:stretch/>
        </p:blipFill>
        <p:spPr>
          <a:xfrm>
            <a:off x="3005891" y="1764164"/>
            <a:ext cx="3764706" cy="2221676"/>
          </a:xfrm>
          <a:prstGeom prst="rect">
            <a:avLst/>
          </a:prstGeom>
        </p:spPr>
      </p:pic>
      <p:sp>
        <p:nvSpPr>
          <p:cNvPr id="4" name="TextBox 3">
            <a:extLst>
              <a:ext uri="{FF2B5EF4-FFF2-40B4-BE49-F238E27FC236}">
                <a16:creationId xmlns:a16="http://schemas.microsoft.com/office/drawing/2014/main" id="{24B1AB90-35CD-244A-B5E1-1A127B2D4CD3}"/>
              </a:ext>
            </a:extLst>
          </p:cNvPr>
          <p:cNvSpPr txBox="1"/>
          <p:nvPr/>
        </p:nvSpPr>
        <p:spPr>
          <a:xfrm>
            <a:off x="7393572" y="2875002"/>
            <a:ext cx="1274708" cy="369332"/>
          </a:xfrm>
          <a:prstGeom prst="rect">
            <a:avLst/>
          </a:prstGeom>
          <a:noFill/>
        </p:spPr>
        <p:txBody>
          <a:bodyPr wrap="none" rtlCol="0">
            <a:spAutoFit/>
          </a:bodyPr>
          <a:lstStyle/>
          <a:p>
            <a:r>
              <a:rPr lang="en-US" b="1" dirty="0">
                <a:solidFill>
                  <a:schemeClr val="tx2"/>
                </a:solidFill>
              </a:rPr>
              <a:t>Notebook</a:t>
            </a:r>
          </a:p>
        </p:txBody>
      </p:sp>
      <p:sp>
        <p:nvSpPr>
          <p:cNvPr id="6" name="TextBox 5">
            <a:extLst>
              <a:ext uri="{FF2B5EF4-FFF2-40B4-BE49-F238E27FC236}">
                <a16:creationId xmlns:a16="http://schemas.microsoft.com/office/drawing/2014/main" id="{B2CA7665-DD79-2B4B-A514-E168B857B6D1}"/>
              </a:ext>
            </a:extLst>
          </p:cNvPr>
          <p:cNvSpPr txBox="1"/>
          <p:nvPr/>
        </p:nvSpPr>
        <p:spPr>
          <a:xfrm>
            <a:off x="8042347" y="4586216"/>
            <a:ext cx="883127" cy="369332"/>
          </a:xfrm>
          <a:prstGeom prst="rect">
            <a:avLst/>
          </a:prstGeom>
          <a:noFill/>
        </p:spPr>
        <p:txBody>
          <a:bodyPr wrap="none" rtlCol="0">
            <a:spAutoFit/>
          </a:bodyPr>
          <a:lstStyle/>
          <a:p>
            <a:r>
              <a:rPr lang="en-US" b="1" dirty="0">
                <a:solidFill>
                  <a:schemeClr val="tx2"/>
                </a:solidFill>
              </a:rPr>
              <a:t>Folder</a:t>
            </a:r>
          </a:p>
        </p:txBody>
      </p:sp>
      <p:sp>
        <p:nvSpPr>
          <p:cNvPr id="7" name="TextBox 6">
            <a:extLst>
              <a:ext uri="{FF2B5EF4-FFF2-40B4-BE49-F238E27FC236}">
                <a16:creationId xmlns:a16="http://schemas.microsoft.com/office/drawing/2014/main" id="{9262AB4F-EC73-E040-82A0-1905702AFC3C}"/>
              </a:ext>
            </a:extLst>
          </p:cNvPr>
          <p:cNvSpPr txBox="1"/>
          <p:nvPr/>
        </p:nvSpPr>
        <p:spPr>
          <a:xfrm>
            <a:off x="8030926" y="5373110"/>
            <a:ext cx="1225977" cy="369332"/>
          </a:xfrm>
          <a:prstGeom prst="rect">
            <a:avLst/>
          </a:prstGeom>
          <a:noFill/>
        </p:spPr>
        <p:txBody>
          <a:bodyPr wrap="none" rtlCol="0">
            <a:spAutoFit/>
          </a:bodyPr>
          <a:lstStyle/>
          <a:p>
            <a:r>
              <a:rPr lang="en-US" b="1" dirty="0">
                <a:solidFill>
                  <a:schemeClr val="tx2"/>
                </a:solidFill>
              </a:rPr>
              <a:t>Subfolder</a:t>
            </a:r>
          </a:p>
        </p:txBody>
      </p:sp>
      <p:sp>
        <p:nvSpPr>
          <p:cNvPr id="8" name="TextBox 7">
            <a:extLst>
              <a:ext uri="{FF2B5EF4-FFF2-40B4-BE49-F238E27FC236}">
                <a16:creationId xmlns:a16="http://schemas.microsoft.com/office/drawing/2014/main" id="{617C46D4-4A19-4E4C-BE1B-6A1C08C6906A}"/>
              </a:ext>
            </a:extLst>
          </p:cNvPr>
          <p:cNvSpPr txBox="1"/>
          <p:nvPr/>
        </p:nvSpPr>
        <p:spPr>
          <a:xfrm>
            <a:off x="8030926" y="5768167"/>
            <a:ext cx="1341521" cy="369332"/>
          </a:xfrm>
          <a:prstGeom prst="rect">
            <a:avLst/>
          </a:prstGeom>
          <a:noFill/>
        </p:spPr>
        <p:txBody>
          <a:bodyPr wrap="none" rtlCol="0">
            <a:spAutoFit/>
          </a:bodyPr>
          <a:lstStyle/>
          <a:p>
            <a:r>
              <a:rPr lang="en-US" b="1" dirty="0">
                <a:solidFill>
                  <a:schemeClr val="tx2"/>
                </a:solidFill>
              </a:rPr>
              <a:t>Page/entry</a:t>
            </a:r>
          </a:p>
        </p:txBody>
      </p:sp>
      <p:cxnSp>
        <p:nvCxnSpPr>
          <p:cNvPr id="9" name="Straight Arrow Connector 8">
            <a:extLst>
              <a:ext uri="{FF2B5EF4-FFF2-40B4-BE49-F238E27FC236}">
                <a16:creationId xmlns:a16="http://schemas.microsoft.com/office/drawing/2014/main" id="{B37468BD-1C67-1E43-9066-B08ECE99E6C8}"/>
              </a:ext>
            </a:extLst>
          </p:cNvPr>
          <p:cNvCxnSpPr/>
          <p:nvPr/>
        </p:nvCxnSpPr>
        <p:spPr>
          <a:xfrm flipH="1">
            <a:off x="5358968" y="3082849"/>
            <a:ext cx="1875295" cy="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Graphical user interface&#10;&#10;Description automatically generated with low confidence">
            <a:extLst>
              <a:ext uri="{FF2B5EF4-FFF2-40B4-BE49-F238E27FC236}">
                <a16:creationId xmlns:a16="http://schemas.microsoft.com/office/drawing/2014/main" id="{A3E99322-A8EC-C249-8425-5E5E4AC7D3C3}"/>
              </a:ext>
            </a:extLst>
          </p:cNvPr>
          <p:cNvPicPr>
            <a:picLocks noChangeAspect="1"/>
          </p:cNvPicPr>
          <p:nvPr/>
        </p:nvPicPr>
        <p:blipFill rotWithShape="1">
          <a:blip r:embed="rId4"/>
          <a:srcRect b="16685"/>
          <a:stretch/>
        </p:blipFill>
        <p:spPr>
          <a:xfrm>
            <a:off x="3005891" y="3357941"/>
            <a:ext cx="3764706" cy="3383820"/>
          </a:xfrm>
          <a:prstGeom prst="rect">
            <a:avLst/>
          </a:prstGeom>
        </p:spPr>
      </p:pic>
      <p:cxnSp>
        <p:nvCxnSpPr>
          <p:cNvPr id="12" name="Straight Arrow Connector 11">
            <a:extLst>
              <a:ext uri="{FF2B5EF4-FFF2-40B4-BE49-F238E27FC236}">
                <a16:creationId xmlns:a16="http://schemas.microsoft.com/office/drawing/2014/main" id="{AFCC6E98-68A6-434B-8FDA-5F2C64EECACE}"/>
              </a:ext>
            </a:extLst>
          </p:cNvPr>
          <p:cNvCxnSpPr/>
          <p:nvPr/>
        </p:nvCxnSpPr>
        <p:spPr>
          <a:xfrm flipH="1">
            <a:off x="5950708" y="4770882"/>
            <a:ext cx="1875295" cy="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0F33D13-BFEA-764B-8255-1EE64933B4AE}"/>
              </a:ext>
            </a:extLst>
          </p:cNvPr>
          <p:cNvCxnSpPr/>
          <p:nvPr/>
        </p:nvCxnSpPr>
        <p:spPr>
          <a:xfrm flipH="1">
            <a:off x="5950707" y="5592199"/>
            <a:ext cx="1875295" cy="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1B7A39F-2AE4-FF44-822F-EC1F69A79D45}"/>
              </a:ext>
            </a:extLst>
          </p:cNvPr>
          <p:cNvCxnSpPr/>
          <p:nvPr/>
        </p:nvCxnSpPr>
        <p:spPr>
          <a:xfrm flipH="1">
            <a:off x="5950707" y="5952833"/>
            <a:ext cx="1875295" cy="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342929"/>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{E87C5185-0BEE-1B48-9BD1-90FDA2C02C22}tf10001120</Template>
  <TotalTime>366</TotalTime>
  <Words>2427</Words>
  <Application>Microsoft Office PowerPoint</Application>
  <PresentationFormat>Widescreen</PresentationFormat>
  <Paragraphs>196</Paragraphs>
  <Slides>19</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Gill Sans MT</vt:lpstr>
      <vt:lpstr>Parcel</vt:lpstr>
      <vt:lpstr>Exploring Electronic Lab Notebooks (elns)</vt:lpstr>
      <vt:lpstr>AN OVERVIEW</vt:lpstr>
      <vt:lpstr>What are ELNs?</vt:lpstr>
      <vt:lpstr>LabArchives – Penn’s partnered ELN provider</vt:lpstr>
      <vt:lpstr>ELNs are easily accessible</vt:lpstr>
      <vt:lpstr>ELNs offer enhanced searchability</vt:lpstr>
      <vt:lpstr>ELNs offer enhanced searchability</vt:lpstr>
      <vt:lpstr>LabArchives is secure and stored in multiple locations</vt:lpstr>
      <vt:lpstr>LabArchives and ELNs allow for flexible organization</vt:lpstr>
      <vt:lpstr>Quickly copy, download, or share entries, folders, and entire notebooks</vt:lpstr>
      <vt:lpstr>LabArchives tracks changes and revisions</vt:lpstr>
      <vt:lpstr>Widgets in LabArchives</vt:lpstr>
      <vt:lpstr>You can make your own widgets!</vt:lpstr>
      <vt:lpstr>LabArchives widgets make storing your information easier</vt:lpstr>
      <vt:lpstr>LabArchives widgets make tracking your experiments easier</vt:lpstr>
      <vt:lpstr>LabArchives widgets make tracking your experiments easier</vt:lpstr>
      <vt:lpstr>LabArchives widgets make tracking your experiments easier</vt:lpstr>
      <vt:lpstr>PowerPoint Presentation</vt:lpstr>
      <vt:lpstr>Interested in trying out LabArchives?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Electronic Lab Notebooks (elns)</dc:title>
  <dc:creator>McGaughey, Kara</dc:creator>
  <cp:lastModifiedBy>Dunn, Colleen</cp:lastModifiedBy>
  <cp:revision>13</cp:revision>
  <dcterms:created xsi:type="dcterms:W3CDTF">2021-08-24T07:37:39Z</dcterms:created>
  <dcterms:modified xsi:type="dcterms:W3CDTF">2022-08-22T13:44:09Z</dcterms:modified>
</cp:coreProperties>
</file>